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71" r:id="rId2"/>
    <p:sldMasterId id="2147483877" r:id="rId3"/>
  </p:sldMasterIdLst>
  <p:notesMasterIdLst>
    <p:notesMasterId r:id="rId16"/>
  </p:notesMasterIdLst>
  <p:sldIdLst>
    <p:sldId id="1843" r:id="rId4"/>
    <p:sldId id="1531" r:id="rId5"/>
    <p:sldId id="1847" r:id="rId6"/>
    <p:sldId id="1845" r:id="rId7"/>
    <p:sldId id="1793" r:id="rId8"/>
    <p:sldId id="1850" r:id="rId9"/>
    <p:sldId id="1851" r:id="rId10"/>
    <p:sldId id="1855" r:id="rId11"/>
    <p:sldId id="1860" r:id="rId12"/>
    <p:sldId id="1861" r:id="rId13"/>
    <p:sldId id="1858" r:id="rId14"/>
    <p:sldId id="1853" r:id="rId15"/>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49">
          <p15:clr>
            <a:srgbClr val="A4A3A4"/>
          </p15:clr>
        </p15:guide>
        <p15:guide id="2" orient="horz" pos="4306">
          <p15:clr>
            <a:srgbClr val="A4A3A4"/>
          </p15:clr>
        </p15:guide>
        <p15:guide id="3" orient="horz" pos="362">
          <p15:clr>
            <a:srgbClr val="A4A3A4"/>
          </p15:clr>
        </p15:guide>
        <p15:guide id="4" pos="14391">
          <p15:clr>
            <a:srgbClr val="A4A3A4"/>
          </p15:clr>
        </p15:guide>
        <p15:guide id="5" pos="7679">
          <p15:clr>
            <a:srgbClr val="A4A3A4"/>
          </p15:clr>
        </p15:guide>
        <p15:guide id="6" pos="8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242C35"/>
    <a:srgbClr val="9FD1FE"/>
    <a:srgbClr val="084872"/>
    <a:srgbClr val="0E80C9"/>
    <a:srgbClr val="2CC55D"/>
    <a:srgbClr val="C37EEB"/>
    <a:srgbClr val="F1CB1E"/>
    <a:srgbClr val="F19100"/>
    <a:srgbClr val="525252"/>
    <a:srgbClr val="414E5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76" autoAdjust="0"/>
    <p:restoredTop sz="86437" autoAdjust="0"/>
  </p:normalViewPr>
  <p:slideViewPr>
    <p:cSldViewPr snapToGrid="0" snapToObjects="1">
      <p:cViewPr>
        <p:scale>
          <a:sx n="44" d="100"/>
          <a:sy n="44" d="100"/>
        </p:scale>
        <p:origin x="1232" y="880"/>
      </p:cViewPr>
      <p:guideLst>
        <p:guide orient="horz" pos="8249"/>
        <p:guide orient="horz" pos="4306"/>
        <p:guide orient="horz" pos="362"/>
        <p:guide pos="14391"/>
        <p:guide pos="7679"/>
        <p:guide pos="8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4" d="100"/>
        <a:sy n="24"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Light"/>
              </a:defRPr>
            </a:lvl1pPr>
          </a:lstStyle>
          <a:p>
            <a:fld id="{EFC10EE1-B198-C942-8235-326C972CBB30}" type="datetimeFigureOut">
              <a:rPr lang="en-US" smtClean="0"/>
              <a:pPr/>
              <a:t>2/17/17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Calibri Light"/>
        <a:ea typeface="+mn-ea"/>
        <a:cs typeface="+mn-cs"/>
      </a:defRPr>
    </a:lvl1pPr>
    <a:lvl2pPr marL="914217" algn="l" defTabSz="914217" rtl="0" eaLnBrk="1" latinLnBrk="0" hangingPunct="1">
      <a:defRPr sz="2400" kern="1200">
        <a:solidFill>
          <a:schemeClr val="tx1"/>
        </a:solidFill>
        <a:latin typeface="Calibri Light"/>
        <a:ea typeface="+mn-ea"/>
        <a:cs typeface="+mn-cs"/>
      </a:defRPr>
    </a:lvl2pPr>
    <a:lvl3pPr marL="1828434" algn="l" defTabSz="914217" rtl="0" eaLnBrk="1" latinLnBrk="0" hangingPunct="1">
      <a:defRPr sz="2400" kern="1200">
        <a:solidFill>
          <a:schemeClr val="tx1"/>
        </a:solidFill>
        <a:latin typeface="Calibri Light"/>
        <a:ea typeface="+mn-ea"/>
        <a:cs typeface="+mn-cs"/>
      </a:defRPr>
    </a:lvl3pPr>
    <a:lvl4pPr marL="2742651" algn="l" defTabSz="914217" rtl="0" eaLnBrk="1" latinLnBrk="0" hangingPunct="1">
      <a:defRPr sz="2400" kern="1200">
        <a:solidFill>
          <a:schemeClr val="tx1"/>
        </a:solidFill>
        <a:latin typeface="Calibri Light"/>
        <a:ea typeface="+mn-ea"/>
        <a:cs typeface="+mn-cs"/>
      </a:defRPr>
    </a:lvl4pPr>
    <a:lvl5pPr marL="3656868" algn="l" defTabSz="914217" rtl="0" eaLnBrk="1" latinLnBrk="0" hangingPunct="1">
      <a:defRPr sz="2400" kern="1200">
        <a:solidFill>
          <a:schemeClr val="tx1"/>
        </a:solidFill>
        <a:latin typeface="Calibri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Tree>
    <p:extLst>
      <p:ext uri="{BB962C8B-B14F-4D97-AF65-F5344CB8AC3E}">
        <p14:creationId xmlns:p14="http://schemas.microsoft.com/office/powerpoint/2010/main" val="1416402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50000"/>
              </a:lnSpc>
              <a:spcBef>
                <a:spcPts val="0"/>
              </a:spcBef>
              <a:spcAft>
                <a:spcPct val="0"/>
              </a:spcAft>
              <a:buClrTx/>
              <a:buSzTx/>
              <a:buFontTx/>
              <a:buNone/>
              <a:tabLst/>
              <a:defRPr/>
            </a:pPr>
            <a:r>
              <a:rPr lang="en-GB" sz="1200" b="1" i="0" u="none" strike="noStrike" kern="1200" baseline="0" dirty="0" smtClean="0">
                <a:solidFill>
                  <a:schemeClr val="tx1"/>
                </a:solidFill>
                <a:latin typeface="Arial" pitchFamily="34" charset="0"/>
                <a:ea typeface="+mn-ea"/>
                <a:cs typeface="+mn-cs"/>
              </a:rPr>
              <a:t>Project Development Assistance </a:t>
            </a:r>
            <a:r>
              <a:rPr lang="en-GB" sz="1200" b="0" i="0" u="none" strike="noStrike" kern="1200" baseline="0" dirty="0" smtClean="0">
                <a:solidFill>
                  <a:schemeClr val="tx1"/>
                </a:solidFill>
                <a:latin typeface="Arial" pitchFamily="34" charset="0"/>
                <a:ea typeface="+mn-ea"/>
                <a:cs typeface="+mn-cs"/>
              </a:rPr>
              <a:t>is a funding mechanism that </a:t>
            </a:r>
            <a:r>
              <a:rPr lang="en-GB" b="1" dirty="0" smtClean="0">
                <a:solidFill>
                  <a:srgbClr val="000000"/>
                </a:solidFill>
              </a:rPr>
              <a:t>supports project developers</a:t>
            </a:r>
            <a:r>
              <a:rPr lang="en-GB" b="1" baseline="0" dirty="0" smtClean="0">
                <a:solidFill>
                  <a:srgbClr val="000000"/>
                </a:solidFill>
              </a:rPr>
              <a:t> </a:t>
            </a:r>
            <a:r>
              <a:rPr lang="en-GB" baseline="0" dirty="0" smtClean="0">
                <a:solidFill>
                  <a:srgbClr val="000000"/>
                </a:solidFill>
              </a:rPr>
              <a:t>to </a:t>
            </a:r>
            <a:r>
              <a:rPr lang="en-GB" dirty="0" smtClean="0">
                <a:solidFill>
                  <a:srgbClr val="000000"/>
                </a:solidFill>
              </a:rPr>
              <a:t>create a </a:t>
            </a:r>
            <a:r>
              <a:rPr lang="en-GB" b="1" dirty="0" smtClean="0">
                <a:solidFill>
                  <a:srgbClr val="000000"/>
                </a:solidFill>
              </a:rPr>
              <a:t>portfolio of sustainable energy investments</a:t>
            </a:r>
            <a:r>
              <a:rPr lang="en-GB" dirty="0" smtClean="0">
                <a:solidFill>
                  <a:srgbClr val="000000"/>
                </a:solidFill>
              </a:rPr>
              <a:t> during the project duration.</a:t>
            </a:r>
            <a:r>
              <a:rPr lang="en-GB" baseline="0" dirty="0" smtClean="0">
                <a:solidFill>
                  <a:srgbClr val="000000"/>
                </a:solidFill>
              </a:rPr>
              <a:t> This means </a:t>
            </a:r>
            <a:r>
              <a:rPr lang="en-GB" sz="1200" b="0" i="0" u="none" strike="noStrike" kern="1200" baseline="0" dirty="0" smtClean="0">
                <a:solidFill>
                  <a:schemeClr val="tx1"/>
                </a:solidFill>
                <a:latin typeface="Arial" pitchFamily="34" charset="0"/>
                <a:ea typeface="+mn-ea"/>
                <a:cs typeface="+mn-cs"/>
              </a:rPr>
              <a:t>PDA projects lead to </a:t>
            </a:r>
            <a:r>
              <a:rPr lang="en-GB" sz="1200" b="1" i="0" u="none" strike="noStrike" kern="1200" baseline="0" dirty="0" smtClean="0">
                <a:solidFill>
                  <a:schemeClr val="tx1"/>
                </a:solidFill>
                <a:latin typeface="Arial" pitchFamily="34" charset="0"/>
                <a:ea typeface="+mn-ea"/>
                <a:cs typeface="+mn-cs"/>
              </a:rPr>
              <a:t>concrete investments into sustainable energy measures </a:t>
            </a:r>
            <a:r>
              <a:rPr lang="en-GB" sz="1200" b="0" i="0" u="none" strike="noStrike" kern="1200" baseline="0" dirty="0" smtClean="0">
                <a:solidFill>
                  <a:schemeClr val="tx1"/>
                </a:solidFill>
                <a:latin typeface="Arial" pitchFamily="34" charset="0"/>
                <a:ea typeface="+mn-ea"/>
                <a:cs typeface="+mn-cs"/>
              </a:rPr>
              <a:t>with a </a:t>
            </a:r>
            <a:r>
              <a:rPr lang="en-GB" sz="1200" b="1" i="0" u="none" strike="noStrike" kern="1200" baseline="0" dirty="0" smtClean="0">
                <a:solidFill>
                  <a:schemeClr val="tx1"/>
                </a:solidFill>
                <a:latin typeface="Arial" pitchFamily="34" charset="0"/>
                <a:ea typeface="+mn-ea"/>
                <a:cs typeface="+mn-cs"/>
              </a:rPr>
              <a:t>focus on </a:t>
            </a:r>
            <a:r>
              <a:rPr lang="en-GB" sz="1200" b="1" dirty="0" smtClean="0"/>
              <a:t>capturing untapped high energy efficiency potentials</a:t>
            </a:r>
            <a:r>
              <a:rPr lang="en-GB" sz="1200" dirty="0" smtClean="0"/>
              <a:t>.</a:t>
            </a:r>
          </a:p>
          <a:p>
            <a:pPr marL="0" marR="0" indent="0" algn="l" defTabSz="914400" rtl="0" eaLnBrk="1" fontAlgn="base" latinLnBrk="0" hangingPunct="1">
              <a:lnSpc>
                <a:spcPct val="150000"/>
              </a:lnSpc>
              <a:spcBef>
                <a:spcPts val="0"/>
              </a:spcBef>
              <a:spcAft>
                <a:spcPct val="0"/>
              </a:spcAft>
              <a:buClrTx/>
              <a:buSzTx/>
              <a:buFontTx/>
              <a:buNone/>
              <a:tabLst/>
              <a:defRPr/>
            </a:pPr>
            <a:endParaRPr lang="en-GB" sz="1200" dirty="0" smtClean="0"/>
          </a:p>
          <a:p>
            <a:pPr marL="0" indent="0">
              <a:lnSpc>
                <a:spcPct val="150000"/>
              </a:lnSpc>
              <a:spcBef>
                <a:spcPts val="0"/>
              </a:spcBef>
              <a:buNone/>
            </a:pPr>
            <a:r>
              <a:rPr lang="en-GB" sz="1200" b="0" i="0" u="none" strike="noStrike" kern="1200" baseline="0" dirty="0" smtClean="0">
                <a:solidFill>
                  <a:schemeClr val="tx1"/>
                </a:solidFill>
                <a:latin typeface="Arial" pitchFamily="34" charset="0"/>
                <a:ea typeface="+mn-ea"/>
                <a:cs typeface="+mn-cs"/>
              </a:rPr>
              <a:t>Generally, the aim of PDA projects is to build the </a:t>
            </a:r>
            <a:r>
              <a:rPr lang="en-GB" sz="1200" b="1" i="0" u="none" strike="noStrike" kern="1200" baseline="0" dirty="0" smtClean="0">
                <a:solidFill>
                  <a:schemeClr val="tx1"/>
                </a:solidFill>
                <a:latin typeface="Arial" pitchFamily="34" charset="0"/>
                <a:ea typeface="+mn-ea"/>
                <a:cs typeface="+mn-cs"/>
              </a:rPr>
              <a:t>technical, economic and legal expertise and capacity </a:t>
            </a:r>
            <a:r>
              <a:rPr lang="en-GB" sz="1200" b="0" i="0" u="none" strike="noStrike" kern="1200" baseline="0" dirty="0" smtClean="0">
                <a:solidFill>
                  <a:schemeClr val="tx1"/>
                </a:solidFill>
                <a:latin typeface="Arial" pitchFamily="34" charset="0"/>
                <a:ea typeface="+mn-ea"/>
                <a:cs typeface="+mn-cs"/>
              </a:rPr>
              <a:t>of project promoters to launch investment projects. It many cases, still a clear </a:t>
            </a:r>
            <a:r>
              <a:rPr lang="en-GB" sz="1200" b="1" i="0" u="none" strike="noStrike" kern="1200" baseline="0" dirty="0" smtClean="0">
                <a:solidFill>
                  <a:schemeClr val="tx1"/>
                </a:solidFill>
                <a:latin typeface="Arial" pitchFamily="34" charset="0"/>
                <a:ea typeface="+mn-ea"/>
                <a:cs typeface="+mn-cs"/>
              </a:rPr>
              <a:t>capacity gap </a:t>
            </a:r>
            <a:r>
              <a:rPr lang="en-GB" sz="1200" b="0" i="0" u="none" strike="noStrike" kern="1200" baseline="0" dirty="0" smtClean="0">
                <a:solidFill>
                  <a:schemeClr val="tx1"/>
                </a:solidFill>
                <a:latin typeface="Arial" pitchFamily="34" charset="0"/>
                <a:ea typeface="+mn-ea"/>
                <a:cs typeface="+mn-cs"/>
              </a:rPr>
              <a:t>can be observed to design and bring to maturity investment projects, in particular in the public sector. </a:t>
            </a:r>
          </a:p>
          <a:p>
            <a:pPr marL="0" marR="0" indent="0" algn="l" defTabSz="914400" rtl="0" eaLnBrk="1" fontAlgn="base" latinLnBrk="0" hangingPunct="1">
              <a:lnSpc>
                <a:spcPct val="150000"/>
              </a:lnSpc>
              <a:spcBef>
                <a:spcPts val="0"/>
              </a:spcBef>
              <a:spcAft>
                <a:spcPct val="0"/>
              </a:spcAft>
              <a:buClrTx/>
              <a:buSzTx/>
              <a:buFontTx/>
              <a:buNone/>
              <a:tabLst/>
              <a:defRPr/>
            </a:pPr>
            <a:endParaRPr lang="en-GB" sz="1200" b="0" i="0" u="none" strike="noStrike" kern="1200" baseline="0" dirty="0" smtClean="0">
              <a:solidFill>
                <a:schemeClr val="tx1"/>
              </a:solidFill>
              <a:latin typeface="Arial" pitchFamily="34" charset="0"/>
              <a:ea typeface="+mn-ea"/>
              <a:cs typeface="+mn-cs"/>
            </a:endParaRPr>
          </a:p>
          <a:p>
            <a:pPr marL="0" marR="0" indent="0" algn="l" defTabSz="914400" rtl="0" eaLnBrk="1" fontAlgn="base" latinLnBrk="0" hangingPunct="1">
              <a:lnSpc>
                <a:spcPct val="150000"/>
              </a:lnSpc>
              <a:spcBef>
                <a:spcPts val="0"/>
              </a:spcBef>
              <a:spcAft>
                <a:spcPct val="0"/>
              </a:spcAft>
              <a:buClrTx/>
              <a:buSzTx/>
              <a:buFontTx/>
              <a:buNone/>
              <a:tabLst/>
              <a:defRPr/>
            </a:pPr>
            <a:r>
              <a:rPr lang="en-GB" sz="1200" b="0" i="0" u="none" strike="noStrike" kern="1200" baseline="0" dirty="0" smtClean="0">
                <a:solidFill>
                  <a:schemeClr val="tx1"/>
                </a:solidFill>
                <a:latin typeface="Arial" pitchFamily="34" charset="0"/>
                <a:ea typeface="+mn-ea"/>
                <a:cs typeface="+mn-cs"/>
              </a:rPr>
              <a:t>In practice, this means that </a:t>
            </a:r>
            <a:r>
              <a:rPr lang="en-GB" sz="1200" b="1" i="0" u="none" strike="noStrike" kern="1200" baseline="0" dirty="0" smtClean="0">
                <a:solidFill>
                  <a:schemeClr val="tx1"/>
                </a:solidFill>
                <a:latin typeface="Arial" pitchFamily="34" charset="0"/>
                <a:ea typeface="+mn-ea"/>
                <a:cs typeface="+mn-cs"/>
              </a:rPr>
              <a:t>project development measures and costs are funded</a:t>
            </a:r>
            <a:r>
              <a:rPr lang="en-GB" sz="1200" b="0" i="0" u="none" strike="noStrike" kern="1200" baseline="0" dirty="0" smtClean="0">
                <a:solidFill>
                  <a:schemeClr val="tx1"/>
                </a:solidFill>
                <a:latin typeface="Arial" pitchFamily="34" charset="0"/>
                <a:ea typeface="+mn-ea"/>
                <a:cs typeface="+mn-cs"/>
              </a:rPr>
              <a:t>, i.e. e.g. the development of technical specifications, financial engineering, the development and implementation public procurement procedures or due diligence measures. At project end, each project has to demonstrate that a significant </a:t>
            </a:r>
            <a:r>
              <a:rPr lang="en-GB" sz="1200" b="1" i="0" u="none" strike="noStrike" kern="1200" baseline="0" dirty="0" smtClean="0">
                <a:solidFill>
                  <a:schemeClr val="tx1"/>
                </a:solidFill>
                <a:latin typeface="Arial" pitchFamily="34" charset="0"/>
                <a:ea typeface="+mn-ea"/>
                <a:cs typeface="+mn-cs"/>
              </a:rPr>
              <a:t>leverage effect </a:t>
            </a:r>
            <a:r>
              <a:rPr lang="en-GB" sz="1200" b="0" i="0" u="none" strike="noStrike" kern="1200" baseline="0" dirty="0" smtClean="0">
                <a:solidFill>
                  <a:schemeClr val="tx1"/>
                </a:solidFill>
                <a:latin typeface="Arial" pitchFamily="34" charset="0"/>
                <a:ea typeface="+mn-ea"/>
                <a:cs typeface="+mn-cs"/>
              </a:rPr>
              <a:t>is achieved, i.e. each EUR of EU funding needs to lead to a minimum of €15 of actual investments.</a:t>
            </a:r>
          </a:p>
          <a:p>
            <a:pPr marL="0" marR="0" indent="0" algn="l" defTabSz="914400" rtl="0" eaLnBrk="1" fontAlgn="base" latinLnBrk="0" hangingPunct="1">
              <a:lnSpc>
                <a:spcPct val="150000"/>
              </a:lnSpc>
              <a:spcBef>
                <a:spcPts val="0"/>
              </a:spcBef>
              <a:spcAft>
                <a:spcPct val="0"/>
              </a:spcAft>
              <a:buClrTx/>
              <a:buSzTx/>
              <a:buFontTx/>
              <a:buNone/>
              <a:tabLst/>
              <a:defRPr/>
            </a:pPr>
            <a:endParaRPr lang="en-GB" sz="1200" b="0" i="0" u="none" strike="noStrike" kern="1200" baseline="0" dirty="0" smtClean="0">
              <a:solidFill>
                <a:schemeClr val="tx1"/>
              </a:solidFill>
              <a:latin typeface="Arial" pitchFamily="34" charset="0"/>
              <a:ea typeface="+mn-ea"/>
              <a:cs typeface="+mn-cs"/>
            </a:endParaRPr>
          </a:p>
          <a:p>
            <a:pPr marL="0" marR="0" indent="0" algn="l" defTabSz="914400" rtl="0" eaLnBrk="1" fontAlgn="base" latinLnBrk="0" hangingPunct="1">
              <a:lnSpc>
                <a:spcPct val="150000"/>
              </a:lnSpc>
              <a:spcBef>
                <a:spcPts val="0"/>
              </a:spcBef>
              <a:spcAft>
                <a:spcPct val="0"/>
              </a:spcAft>
              <a:buClrTx/>
              <a:buSzTx/>
              <a:buFontTx/>
              <a:buNone/>
              <a:tabLst/>
              <a:defRPr/>
            </a:pPr>
            <a:r>
              <a:rPr lang="en-GB" sz="1200" b="0" i="0" u="none" strike="noStrike" kern="1200" baseline="0" dirty="0" smtClean="0">
                <a:solidFill>
                  <a:schemeClr val="tx1"/>
                </a:solidFill>
                <a:latin typeface="Arial" pitchFamily="34" charset="0"/>
                <a:ea typeface="+mn-ea"/>
                <a:cs typeface="+mn-cs"/>
              </a:rPr>
              <a:t>Overall, the basic idea of the mechanism also is to build a </a:t>
            </a:r>
            <a:r>
              <a:rPr lang="en-GB" sz="1200" b="1" i="0" u="none" strike="noStrike" kern="1200" baseline="0" dirty="0" smtClean="0">
                <a:solidFill>
                  <a:schemeClr val="tx1"/>
                </a:solidFill>
                <a:latin typeface="Arial" pitchFamily="34" charset="0"/>
                <a:ea typeface="+mn-ea"/>
                <a:cs typeface="+mn-cs"/>
              </a:rPr>
              <a:t>credible pipeline of sustainable energy projects across Europe </a:t>
            </a:r>
            <a:r>
              <a:rPr lang="en-GB" sz="1200" b="0" i="0" u="none" strike="noStrike" kern="1200" baseline="0" dirty="0" smtClean="0">
                <a:solidFill>
                  <a:schemeClr val="tx1"/>
                </a:solidFill>
                <a:latin typeface="Arial" pitchFamily="34" charset="0"/>
                <a:ea typeface="+mn-ea"/>
                <a:cs typeface="+mn-cs"/>
              </a:rPr>
              <a:t>to showcase that energy efficiency projects generate </a:t>
            </a:r>
            <a:r>
              <a:rPr lang="en-GB" sz="1200" b="1" i="0" u="none" strike="noStrike" kern="1200" baseline="0" dirty="0" smtClean="0">
                <a:solidFill>
                  <a:schemeClr val="tx1"/>
                </a:solidFill>
                <a:latin typeface="Arial" pitchFamily="34" charset="0"/>
                <a:ea typeface="+mn-ea"/>
                <a:cs typeface="+mn-cs"/>
              </a:rPr>
              <a:t>multiple benefits </a:t>
            </a:r>
            <a:r>
              <a:rPr lang="en-GB" sz="1200" b="0" i="0" u="none" strike="noStrike" kern="1200" baseline="0" dirty="0" smtClean="0">
                <a:solidFill>
                  <a:schemeClr val="tx1"/>
                </a:solidFill>
                <a:latin typeface="Arial" pitchFamily="34" charset="0"/>
                <a:ea typeface="+mn-ea"/>
                <a:cs typeface="+mn-cs"/>
              </a:rPr>
              <a:t>and are a </a:t>
            </a:r>
            <a:r>
              <a:rPr lang="en-GB" sz="1200" b="1" i="0" u="none" strike="noStrike" kern="1200" baseline="0" dirty="0" smtClean="0">
                <a:solidFill>
                  <a:schemeClr val="tx1"/>
                </a:solidFill>
                <a:latin typeface="Arial" pitchFamily="34" charset="0"/>
                <a:ea typeface="+mn-ea"/>
                <a:cs typeface="+mn-cs"/>
              </a:rPr>
              <a:t>real business case </a:t>
            </a:r>
            <a:r>
              <a:rPr lang="en-GB" sz="1200" b="0" i="0" u="none" strike="noStrike" kern="1200" baseline="0" dirty="0" smtClean="0">
                <a:solidFill>
                  <a:schemeClr val="tx1"/>
                </a:solidFill>
                <a:latin typeface="Arial" pitchFamily="34" charset="0"/>
                <a:ea typeface="+mn-ea"/>
                <a:cs typeface="+mn-cs"/>
              </a:rPr>
              <a:t>that is attractive to investors.</a:t>
            </a:r>
          </a:p>
          <a:p>
            <a:pPr marL="0" marR="0" indent="0" algn="l" defTabSz="914400" rtl="0" eaLnBrk="1" fontAlgn="base" latinLnBrk="0" hangingPunct="1">
              <a:lnSpc>
                <a:spcPct val="150000"/>
              </a:lnSpc>
              <a:spcBef>
                <a:spcPts val="0"/>
              </a:spcBef>
              <a:spcAft>
                <a:spcPct val="0"/>
              </a:spcAft>
              <a:buClrTx/>
              <a:buSzTx/>
              <a:buFontTx/>
              <a:buNone/>
              <a:tabLst/>
              <a:defRPr/>
            </a:pPr>
            <a:endParaRPr lang="en-GB" sz="1200" b="0" i="0" u="none" strike="noStrike" kern="1200" baseline="0" dirty="0" smtClean="0">
              <a:solidFill>
                <a:schemeClr val="tx1"/>
              </a:solidFill>
              <a:latin typeface="Arial" pitchFamily="34" charset="0"/>
              <a:ea typeface="+mn-ea"/>
              <a:cs typeface="+mn-cs"/>
            </a:endParaRPr>
          </a:p>
          <a:p>
            <a:pPr marL="0" marR="0" indent="0" algn="l" defTabSz="914400" rtl="0" eaLnBrk="1" fontAlgn="base" latinLnBrk="0" hangingPunct="1">
              <a:lnSpc>
                <a:spcPct val="150000"/>
              </a:lnSpc>
              <a:spcBef>
                <a:spcPts val="0"/>
              </a:spcBef>
              <a:spcAft>
                <a:spcPct val="0"/>
              </a:spcAft>
              <a:buClrTx/>
              <a:buSzTx/>
              <a:buFontTx/>
              <a:buNone/>
              <a:tabLst/>
              <a:defRPr/>
            </a:pPr>
            <a:r>
              <a:rPr lang="en-GB" sz="1200" b="0" i="0" u="none" strike="noStrike" kern="1200" baseline="0" dirty="0" smtClean="0">
                <a:solidFill>
                  <a:schemeClr val="tx1"/>
                </a:solidFill>
                <a:latin typeface="Arial" pitchFamily="34" charset="0"/>
                <a:ea typeface="+mn-ea"/>
                <a:cs typeface="+mn-cs"/>
              </a:rPr>
              <a:t>This PDA mechanism </a:t>
            </a:r>
            <a:r>
              <a:rPr lang="fr-BE" kern="0" dirty="0" err="1" smtClean="0">
                <a:solidFill>
                  <a:srgbClr val="FF0000"/>
                </a:solidFill>
              </a:rPr>
              <a:t>is</a:t>
            </a:r>
            <a:r>
              <a:rPr lang="fr-BE" kern="0" dirty="0" smtClean="0">
                <a:solidFill>
                  <a:srgbClr val="FF0000"/>
                </a:solidFill>
              </a:rPr>
              <a:t> </a:t>
            </a:r>
            <a:r>
              <a:rPr lang="fr-BE" kern="0" dirty="0" err="1" smtClean="0">
                <a:solidFill>
                  <a:srgbClr val="FF0000"/>
                </a:solidFill>
              </a:rPr>
              <a:t>complementing</a:t>
            </a:r>
            <a:r>
              <a:rPr lang="fr-BE" kern="0" dirty="0" smtClean="0">
                <a:solidFill>
                  <a:srgbClr val="FF0000"/>
                </a:solidFill>
              </a:rPr>
              <a:t> the </a:t>
            </a:r>
            <a:r>
              <a:rPr lang="fr-BE" b="1" kern="0" dirty="0" smtClean="0">
                <a:solidFill>
                  <a:srgbClr val="FF0000"/>
                </a:solidFill>
              </a:rPr>
              <a:t>ELENA </a:t>
            </a:r>
            <a:r>
              <a:rPr lang="fr-BE" b="1" kern="0" dirty="0" err="1" smtClean="0">
                <a:solidFill>
                  <a:srgbClr val="FF0000"/>
                </a:solidFill>
              </a:rPr>
              <a:t>facility</a:t>
            </a:r>
            <a:r>
              <a:rPr lang="fr-BE" b="1" kern="0" dirty="0" smtClean="0">
                <a:solidFill>
                  <a:srgbClr val="FF0000"/>
                </a:solidFill>
              </a:rPr>
              <a:t> </a:t>
            </a:r>
            <a:r>
              <a:rPr lang="fr-BE" kern="0" dirty="0" smtClean="0">
                <a:solidFill>
                  <a:srgbClr val="FF0000"/>
                </a:solidFill>
              </a:rPr>
              <a:t>of the </a:t>
            </a:r>
            <a:r>
              <a:rPr lang="fr-BE" kern="0" dirty="0" err="1" smtClean="0">
                <a:solidFill>
                  <a:srgbClr val="FF0000"/>
                </a:solidFill>
              </a:rPr>
              <a:t>European</a:t>
            </a:r>
            <a:r>
              <a:rPr lang="fr-BE" kern="0" dirty="0" smtClean="0">
                <a:solidFill>
                  <a:srgbClr val="FF0000"/>
                </a:solidFill>
              </a:rPr>
              <a:t> </a:t>
            </a:r>
            <a:r>
              <a:rPr lang="fr-BE" kern="0" dirty="0" err="1" smtClean="0">
                <a:solidFill>
                  <a:srgbClr val="FF0000"/>
                </a:solidFill>
              </a:rPr>
              <a:t>Investment</a:t>
            </a:r>
            <a:r>
              <a:rPr lang="fr-BE" kern="0" dirty="0" smtClean="0">
                <a:solidFill>
                  <a:srgbClr val="FF0000"/>
                </a:solidFill>
              </a:rPr>
              <a:t> Bank </a:t>
            </a:r>
            <a:r>
              <a:rPr lang="fr-BE" kern="0" dirty="0" err="1" smtClean="0">
                <a:solidFill>
                  <a:srgbClr val="FF0000"/>
                </a:solidFill>
              </a:rPr>
              <a:t>that</a:t>
            </a:r>
            <a:r>
              <a:rPr lang="fr-BE" kern="0" dirty="0" smtClean="0">
                <a:solidFill>
                  <a:srgbClr val="FF0000"/>
                </a:solidFill>
              </a:rPr>
              <a:t> </a:t>
            </a:r>
            <a:r>
              <a:rPr lang="fr-BE" kern="0" dirty="0" err="1" smtClean="0">
                <a:solidFill>
                  <a:srgbClr val="FF0000"/>
                </a:solidFill>
              </a:rPr>
              <a:t>is</a:t>
            </a:r>
            <a:r>
              <a:rPr lang="fr-BE" kern="0" dirty="0" smtClean="0">
                <a:solidFill>
                  <a:srgbClr val="FF0000"/>
                </a:solidFill>
              </a:rPr>
              <a:t> </a:t>
            </a:r>
            <a:r>
              <a:rPr lang="fr-BE" kern="0" dirty="0" err="1" smtClean="0">
                <a:solidFill>
                  <a:srgbClr val="FF0000"/>
                </a:solidFill>
              </a:rPr>
              <a:t>generally</a:t>
            </a:r>
            <a:r>
              <a:rPr lang="fr-BE" kern="0" dirty="0" smtClean="0">
                <a:solidFill>
                  <a:srgbClr val="FF0000"/>
                </a:solidFill>
              </a:rPr>
              <a:t> </a:t>
            </a:r>
            <a:r>
              <a:rPr lang="fr-BE" kern="0" dirty="0" err="1" smtClean="0">
                <a:solidFill>
                  <a:srgbClr val="FF0000"/>
                </a:solidFill>
              </a:rPr>
              <a:t>looking</a:t>
            </a:r>
            <a:r>
              <a:rPr lang="fr-BE" kern="0" dirty="0" smtClean="0">
                <a:solidFill>
                  <a:srgbClr val="FF0000"/>
                </a:solidFill>
              </a:rPr>
              <a:t> for </a:t>
            </a:r>
            <a:r>
              <a:rPr lang="fr-BE" kern="0" dirty="0" err="1" smtClean="0">
                <a:solidFill>
                  <a:srgbClr val="FF0000"/>
                </a:solidFill>
              </a:rPr>
              <a:t>larger</a:t>
            </a:r>
            <a:r>
              <a:rPr lang="fr-BE" kern="0" dirty="0" smtClean="0">
                <a:solidFill>
                  <a:srgbClr val="FF0000"/>
                </a:solidFill>
              </a:rPr>
              <a:t>-size </a:t>
            </a:r>
            <a:r>
              <a:rPr lang="fr-BE" kern="0" dirty="0" err="1" smtClean="0">
                <a:solidFill>
                  <a:srgbClr val="FF0000"/>
                </a:solidFill>
              </a:rPr>
              <a:t>investments</a:t>
            </a:r>
            <a:r>
              <a:rPr lang="fr-BE" kern="0" dirty="0" smtClean="0">
                <a:solidFill>
                  <a:srgbClr val="FF0000"/>
                </a:solidFill>
              </a:rPr>
              <a:t>. </a:t>
            </a:r>
            <a:endParaRPr lang="en-GB" sz="1200" b="0" i="0" u="none" strike="noStrike" kern="1200" baseline="0" dirty="0" smtClean="0">
              <a:solidFill>
                <a:schemeClr val="tx1"/>
              </a:solidFill>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fld id="{C2A30698-5E85-4771-ADE0-2D528AAEFE9B}" type="slidenum">
              <a:rPr lang="en-GB" altLang="en-US" smtClean="0">
                <a:solidFill>
                  <a:srgbClr val="000000"/>
                </a:solidFill>
              </a:rPr>
              <a:pPr/>
              <a:t>9</a:t>
            </a:fld>
            <a:endParaRPr lang="en-GB" altLang="en-US">
              <a:solidFill>
                <a:srgbClr val="000000"/>
              </a:solidFill>
            </a:endParaRPr>
          </a:p>
        </p:txBody>
      </p:sp>
    </p:spTree>
    <p:extLst>
      <p:ext uri="{BB962C8B-B14F-4D97-AF65-F5344CB8AC3E}">
        <p14:creationId xmlns:p14="http://schemas.microsoft.com/office/powerpoint/2010/main" val="1792706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r>
              <a:rPr lang="en-GB" kern="0" dirty="0" smtClean="0">
                <a:solidFill>
                  <a:srgbClr val="FF0000"/>
                </a:solidFill>
              </a:rPr>
              <a:t>PDA projects</a:t>
            </a:r>
            <a:r>
              <a:rPr lang="en-GB" kern="0" baseline="0" dirty="0" smtClean="0">
                <a:solidFill>
                  <a:srgbClr val="FF0000"/>
                </a:solidFill>
              </a:rPr>
              <a:t> can cover a </a:t>
            </a:r>
            <a:r>
              <a:rPr lang="en-GB" b="1" kern="0" baseline="0" dirty="0" smtClean="0">
                <a:solidFill>
                  <a:srgbClr val="FF0000"/>
                </a:solidFill>
              </a:rPr>
              <a:t>wide range of sectors</a:t>
            </a:r>
            <a:r>
              <a:rPr lang="en-GB" b="0" kern="0" baseline="0" dirty="0" smtClean="0">
                <a:solidFill>
                  <a:srgbClr val="FF0000"/>
                </a:solidFill>
              </a:rPr>
              <a:t>, in particular</a:t>
            </a:r>
            <a:r>
              <a:rPr lang="en-GB" b="0" kern="0" dirty="0" smtClean="0">
                <a:solidFill>
                  <a:srgbClr val="FF0000"/>
                </a:solidFill>
              </a:rPr>
              <a:t>:</a:t>
            </a:r>
            <a:r>
              <a:rPr lang="en-GB" kern="0" dirty="0" smtClean="0">
                <a:solidFill>
                  <a:srgbClr val="FF0000"/>
                </a:solidFill>
              </a:rPr>
              <a:t> </a:t>
            </a:r>
            <a:endParaRPr lang="en-GB" kern="0" dirty="0">
              <a:solidFill>
                <a:srgbClr val="FF0000"/>
              </a:solidFill>
            </a:endParaRPr>
          </a:p>
          <a:p>
            <a:pPr>
              <a:buFont typeface="Wingdings" panose="05000000000000000000" pitchFamily="2" charset="2"/>
              <a:buNone/>
            </a:pPr>
            <a:r>
              <a:rPr lang="en-GB" kern="0" dirty="0">
                <a:solidFill>
                  <a:srgbClr val="FF0000"/>
                </a:solidFill>
              </a:rPr>
              <a:t>- existing public and private buildings; </a:t>
            </a:r>
          </a:p>
          <a:p>
            <a:pPr>
              <a:buFont typeface="Wingdings" panose="05000000000000000000" pitchFamily="2" charset="2"/>
              <a:buNone/>
            </a:pPr>
            <a:r>
              <a:rPr lang="en-GB" kern="0" dirty="0">
                <a:solidFill>
                  <a:srgbClr val="FF0000"/>
                </a:solidFill>
              </a:rPr>
              <a:t>- street lighting; </a:t>
            </a:r>
          </a:p>
          <a:p>
            <a:pPr>
              <a:buFont typeface="Wingdings" panose="05000000000000000000" pitchFamily="2" charset="2"/>
              <a:buNone/>
            </a:pPr>
            <a:r>
              <a:rPr lang="en-GB" kern="0" dirty="0">
                <a:solidFill>
                  <a:srgbClr val="FF0000"/>
                </a:solidFill>
              </a:rPr>
              <a:t>- retrofitting of existing district heating/cooling; </a:t>
            </a:r>
          </a:p>
          <a:p>
            <a:pPr>
              <a:buFont typeface="Wingdings" panose="05000000000000000000" pitchFamily="2" charset="2"/>
              <a:buNone/>
            </a:pPr>
            <a:r>
              <a:rPr lang="en-GB" kern="0" dirty="0">
                <a:solidFill>
                  <a:srgbClr val="FF0000"/>
                </a:solidFill>
              </a:rPr>
              <a:t>- energy efficiency in urban transport s</a:t>
            </a:r>
            <a:r>
              <a:rPr lang="en-GB" dirty="0"/>
              <a:t>uch as transport fleets, the logistics chain, e-mobility, modal change and shift in urban/sub-urban agglomerations and other densely populated </a:t>
            </a:r>
            <a:r>
              <a:rPr lang="en-GB" dirty="0" smtClean="0"/>
              <a:t>areas; and  </a:t>
            </a:r>
            <a:endParaRPr lang="en-GB" dirty="0"/>
          </a:p>
          <a:p>
            <a:pPr>
              <a:buFont typeface="Wingdings" panose="05000000000000000000" pitchFamily="2" charset="2"/>
              <a:buNone/>
            </a:pPr>
            <a:r>
              <a:rPr lang="en-GB" dirty="0"/>
              <a:t>- </a:t>
            </a:r>
            <a:r>
              <a:rPr lang="en-GB" kern="0" dirty="0">
                <a:solidFill>
                  <a:srgbClr val="FF0000"/>
                </a:solidFill>
              </a:rPr>
              <a:t>energy efficiency in industry and services.</a:t>
            </a:r>
            <a:endParaRPr lang="en-GB" kern="0" dirty="0"/>
          </a:p>
          <a:p>
            <a:pPr>
              <a:buFont typeface="Wingdings" panose="05000000000000000000" pitchFamily="2" charset="2"/>
              <a:buChar char="Ø"/>
            </a:pPr>
            <a:endParaRPr lang="en-GB" kern="0" dirty="0"/>
          </a:p>
          <a:p>
            <a:r>
              <a:rPr lang="en-GB" smtClean="0"/>
              <a:t>PDA projects can </a:t>
            </a:r>
            <a:r>
              <a:rPr lang="en-GB" dirty="0" smtClean="0"/>
              <a:t>be proposed</a:t>
            </a:r>
            <a:r>
              <a:rPr lang="en-GB" baseline="0" dirty="0" smtClean="0"/>
              <a:t> by </a:t>
            </a:r>
            <a:r>
              <a:rPr lang="en-GB" b="1" baseline="0" dirty="0" smtClean="0"/>
              <a:t>both public and private project promoters</a:t>
            </a:r>
            <a:r>
              <a:rPr lang="en-GB" b="0" baseline="0" dirty="0" smtClean="0"/>
              <a:t> and also proposals by only one legal entity are, in principle, possible.</a:t>
            </a:r>
          </a:p>
          <a:p>
            <a:endParaRPr lang="en-GB" b="0" baseline="0" dirty="0" smtClean="0"/>
          </a:p>
          <a:p>
            <a:r>
              <a:rPr lang="en-GB" b="0" baseline="0" dirty="0" smtClean="0"/>
              <a:t>In practice, PDA projects develop </a:t>
            </a:r>
            <a:r>
              <a:rPr lang="en-GB" b="1" baseline="0" dirty="0" smtClean="0"/>
              <a:t>innovative solutions </a:t>
            </a:r>
            <a:r>
              <a:rPr lang="en-GB" b="0" baseline="0" dirty="0" smtClean="0"/>
              <a:t>regarding their </a:t>
            </a:r>
            <a:r>
              <a:rPr lang="en-GB" b="1" baseline="0" dirty="0" smtClean="0"/>
              <a:t>financial structure </a:t>
            </a:r>
            <a:r>
              <a:rPr lang="en-GB" b="0" baseline="0" dirty="0" smtClean="0"/>
              <a:t>or regarding </a:t>
            </a:r>
            <a:r>
              <a:rPr lang="en-GB" b="1" baseline="0" dirty="0" smtClean="0"/>
              <a:t>bundling of smaller investments </a:t>
            </a:r>
            <a:r>
              <a:rPr lang="en-GB" b="0" baseline="0" dirty="0" smtClean="0"/>
              <a:t>or </a:t>
            </a:r>
            <a:r>
              <a:rPr lang="en-GB" b="1" baseline="0" dirty="0" smtClean="0"/>
              <a:t>pooling of resources;</a:t>
            </a:r>
            <a:r>
              <a:rPr lang="en-GB" b="0" baseline="0" dirty="0" smtClean="0"/>
              <a:t> solutions that can be </a:t>
            </a:r>
            <a:r>
              <a:rPr lang="en-GB" b="1" baseline="0" dirty="0" smtClean="0"/>
              <a:t>replicated widely </a:t>
            </a:r>
            <a:r>
              <a:rPr lang="en-GB" b="0" baseline="0" dirty="0" smtClean="0"/>
              <a:t>across Europe.</a:t>
            </a:r>
          </a:p>
          <a:p>
            <a:endParaRPr lang="en-GB" b="0" baseline="0" dirty="0" smtClean="0"/>
          </a:p>
          <a:p>
            <a:r>
              <a:rPr lang="en-GB" b="0" baseline="0" dirty="0" smtClean="0"/>
              <a:t>So far, </a:t>
            </a:r>
            <a:r>
              <a:rPr lang="en-GB" b="1" baseline="0" dirty="0" smtClean="0"/>
              <a:t>28 projects </a:t>
            </a:r>
            <a:r>
              <a:rPr lang="en-GB" b="0" baseline="0" dirty="0" smtClean="0"/>
              <a:t>are funded, which are expected to </a:t>
            </a:r>
            <a:r>
              <a:rPr lang="en-GB" b="1" baseline="0" dirty="0" smtClean="0"/>
              <a:t>trigger investments of approx. EUR 700 mill. </a:t>
            </a:r>
            <a:r>
              <a:rPr lang="en-GB" b="0" baseline="0" dirty="0" smtClean="0"/>
              <a:t>during their project duration. </a:t>
            </a:r>
          </a:p>
          <a:p>
            <a:endParaRPr lang="en-GB" b="0" baseline="0" dirty="0" smtClean="0"/>
          </a:p>
          <a:p>
            <a:endParaRPr lang="en-GB" baseline="0" dirty="0" smtClean="0"/>
          </a:p>
          <a:p>
            <a:endParaRPr lang="en-GB" baseline="0" dirty="0" smtClean="0"/>
          </a:p>
          <a:p>
            <a:endParaRPr lang="en-GB" dirty="0"/>
          </a:p>
          <a:p>
            <a:endParaRPr lang="en-GB" dirty="0"/>
          </a:p>
        </p:txBody>
      </p:sp>
      <p:sp>
        <p:nvSpPr>
          <p:cNvPr id="4" name="Slide Number Placeholder 3"/>
          <p:cNvSpPr>
            <a:spLocks noGrp="1"/>
          </p:cNvSpPr>
          <p:nvPr>
            <p:ph type="sldNum" sz="quarter" idx="10"/>
          </p:nvPr>
        </p:nvSpPr>
        <p:spPr/>
        <p:txBody>
          <a:bodyPr/>
          <a:lstStyle/>
          <a:p>
            <a:fld id="{C2A30698-5E85-4771-ADE0-2D528AAEFE9B}" type="slidenum">
              <a:rPr lang="en-GB" altLang="en-US" smtClean="0">
                <a:solidFill>
                  <a:srgbClr val="000000"/>
                </a:solidFill>
              </a:rPr>
              <a:pPr/>
              <a:t>10</a:t>
            </a:fld>
            <a:endParaRPr lang="en-GB" altLang="en-US">
              <a:solidFill>
                <a:srgbClr val="000000"/>
              </a:solidFill>
            </a:endParaRPr>
          </a:p>
        </p:txBody>
      </p:sp>
    </p:spTree>
    <p:extLst>
      <p:ext uri="{BB962C8B-B14F-4D97-AF65-F5344CB8AC3E}">
        <p14:creationId xmlns:p14="http://schemas.microsoft.com/office/powerpoint/2010/main" val="1633014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aseline="0" dirty="0" smtClean="0">
              <a:solidFill>
                <a:srgbClr val="444543"/>
              </a:solidFill>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baseline="0" dirty="0" smtClean="0">
                <a:solidFill>
                  <a:srgbClr val="444543"/>
                </a:solidFill>
              </a:rPr>
              <a:t>Under the H2020 </a:t>
            </a:r>
            <a:r>
              <a:rPr lang="en-GB" baseline="0" dirty="0" smtClean="0"/>
              <a:t>Energy Efficiency</a:t>
            </a:r>
            <a:r>
              <a:rPr lang="en-GB" dirty="0" smtClean="0"/>
              <a:t> Call for proposals for 2017,</a:t>
            </a:r>
            <a:r>
              <a:rPr lang="en-GB" baseline="0" dirty="0" smtClean="0"/>
              <a:t>  the </a:t>
            </a:r>
            <a:r>
              <a:rPr lang="en-GB" b="1" baseline="0" dirty="0" smtClean="0"/>
              <a:t>Topic EE-6 "</a:t>
            </a:r>
            <a:r>
              <a:rPr lang="en-GB" sz="1200" b="1" dirty="0" smtClean="0"/>
              <a:t>Engaging private consumers towards sustainable energy</a:t>
            </a:r>
            <a:r>
              <a:rPr lang="en-GB" sz="1200" b="0" dirty="0" smtClean="0"/>
              <a:t>" aims to help consumers and households become more active</a:t>
            </a:r>
            <a:r>
              <a:rPr lang="en-GB" sz="1200" b="0" baseline="0" dirty="0" smtClean="0"/>
              <a:t> and informed actors in the energy system. The Topic identifies five different sub-topics which proposals could address: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0" lang="en-GB" altLang="en-US" sz="2200" b="0" i="0" u="none" strike="noStrike" kern="0" cap="none" spc="0" normalizeH="0" baseline="0" noProof="0" dirty="0" smtClean="0">
                <a:ln>
                  <a:noFill/>
                </a:ln>
                <a:solidFill>
                  <a:srgbClr val="000000">
                    <a:lumMod val="65000"/>
                    <a:lumOff val="35000"/>
                  </a:srgbClr>
                </a:solidFill>
                <a:effectLst/>
                <a:uLnTx/>
                <a:uFillTx/>
                <a:latin typeface="Verdana"/>
                <a:ea typeface="+mn-ea"/>
                <a:cs typeface="+mn-cs"/>
              </a:rPr>
              <a:t>- Empower and facilitate actions for consumers to become </a:t>
            </a:r>
            <a:r>
              <a:rPr kumimoji="0" lang="en-GB" altLang="en-US" sz="2200" b="1" i="0" u="none" strike="noStrike" kern="0" cap="none" spc="0" normalizeH="0" baseline="0" noProof="0" dirty="0" smtClean="0">
                <a:ln>
                  <a:noFill/>
                </a:ln>
                <a:solidFill>
                  <a:srgbClr val="000000">
                    <a:lumMod val="65000"/>
                    <a:lumOff val="35000"/>
                  </a:srgbClr>
                </a:solidFill>
                <a:effectLst/>
                <a:uLnTx/>
                <a:uFillTx/>
                <a:latin typeface="Verdana"/>
                <a:ea typeface="+mn-ea"/>
                <a:cs typeface="+mn-cs"/>
              </a:rPr>
              <a:t>prosumers;</a:t>
            </a: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dirty="0" smtClean="0">
                <a:solidFill>
                  <a:srgbClr val="000000">
                    <a:lumMod val="65000"/>
                    <a:lumOff val="35000"/>
                  </a:srgbClr>
                </a:solidFill>
                <a:ea typeface="+mn-ea"/>
                <a:cs typeface="+mn-cs"/>
              </a:rPr>
              <a:t>- Facilitate deployment of existing </a:t>
            </a:r>
            <a:r>
              <a:rPr lang="en-GB" altLang="en-US" b="1" dirty="0" smtClean="0">
                <a:solidFill>
                  <a:srgbClr val="000000">
                    <a:lumMod val="65000"/>
                    <a:lumOff val="35000"/>
                  </a:srgbClr>
                </a:solidFill>
                <a:ea typeface="+mn-ea"/>
                <a:cs typeface="+mn-cs"/>
              </a:rPr>
              <a:t>ICT-based solutions </a:t>
            </a:r>
            <a:r>
              <a:rPr lang="en-GB" altLang="en-US" dirty="0" smtClean="0">
                <a:solidFill>
                  <a:srgbClr val="000000">
                    <a:lumMod val="65000"/>
                    <a:lumOff val="35000"/>
                  </a:srgbClr>
                </a:solidFill>
                <a:ea typeface="+mn-ea"/>
                <a:cs typeface="+mn-cs"/>
              </a:rPr>
              <a:t>for energy efficiency;</a:t>
            </a:r>
          </a:p>
          <a:p>
            <a:pPr marL="0" marR="0" indent="0" algn="l" defTabSz="914400" rtl="0" eaLnBrk="0" fontAlgn="base" latinLnBrk="0" hangingPunct="0">
              <a:lnSpc>
                <a:spcPct val="100000"/>
              </a:lnSpc>
              <a:spcBef>
                <a:spcPct val="30000"/>
              </a:spcBef>
              <a:spcAft>
                <a:spcPct val="0"/>
              </a:spcAft>
              <a:buClrTx/>
              <a:buSzTx/>
              <a:buFontTx/>
              <a:buNone/>
              <a:tabLst/>
              <a:defRPr/>
            </a:pPr>
            <a:r>
              <a:rPr kumimoji="0" lang="en-GB" altLang="en-US" sz="2200" b="0" i="0" u="none" strike="noStrike" kern="0" cap="none" spc="0" normalizeH="0" baseline="0" noProof="0" dirty="0" smtClean="0">
                <a:ln>
                  <a:noFill/>
                </a:ln>
                <a:solidFill>
                  <a:srgbClr val="000000">
                    <a:lumMod val="65000"/>
                    <a:lumOff val="35000"/>
                  </a:srgbClr>
                </a:solidFill>
                <a:effectLst/>
                <a:uLnTx/>
                <a:uFillTx/>
                <a:latin typeface="Verdana"/>
                <a:ea typeface="+mn-ea"/>
                <a:cs typeface="+mn-cs"/>
              </a:rPr>
              <a:t>- Facilitate consumer understanding of </a:t>
            </a:r>
            <a:r>
              <a:rPr kumimoji="0" lang="en-GB" altLang="en-US" sz="2200" b="1" i="0" u="none" strike="noStrike" kern="0" cap="none" spc="0" normalizeH="0" baseline="0" noProof="0" dirty="0" smtClean="0">
                <a:ln>
                  <a:noFill/>
                </a:ln>
                <a:solidFill>
                  <a:srgbClr val="000000">
                    <a:lumMod val="65000"/>
                    <a:lumOff val="35000"/>
                  </a:srgbClr>
                </a:solidFill>
                <a:effectLst/>
                <a:uLnTx/>
                <a:uFillTx/>
                <a:latin typeface="Verdana"/>
                <a:ea typeface="+mn-ea"/>
                <a:cs typeface="+mn-cs"/>
              </a:rPr>
              <a:t>energy bills</a:t>
            </a:r>
            <a:r>
              <a:rPr kumimoji="0" lang="en-GB" altLang="en-US" sz="2200" b="0" i="0" u="none" strike="noStrike" kern="0" cap="none" spc="0" normalizeH="0" baseline="0" noProof="0" dirty="0" smtClean="0">
                <a:ln>
                  <a:noFill/>
                </a:ln>
                <a:solidFill>
                  <a:srgbClr val="000000">
                    <a:lumMod val="65000"/>
                    <a:lumOff val="35000"/>
                  </a:srgbClr>
                </a:solidFill>
                <a:effectLst/>
                <a:uLnTx/>
                <a:uFillTx/>
                <a:latin typeface="Verdana"/>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dirty="0" smtClean="0">
                <a:solidFill>
                  <a:srgbClr val="000000">
                    <a:lumMod val="65000"/>
                    <a:lumOff val="35000"/>
                  </a:srgbClr>
                </a:solidFill>
                <a:ea typeface="+mn-ea"/>
                <a:cs typeface="+mn-cs"/>
              </a:rPr>
              <a:t>- Improve consumer understanding and route purchase decisions towards </a:t>
            </a:r>
            <a:r>
              <a:rPr lang="en-GB" altLang="en-US" b="1" dirty="0" smtClean="0">
                <a:solidFill>
                  <a:srgbClr val="000000">
                    <a:lumMod val="65000"/>
                    <a:lumOff val="35000"/>
                  </a:srgbClr>
                </a:solidFill>
                <a:ea typeface="+mn-ea"/>
                <a:cs typeface="+mn-cs"/>
              </a:rPr>
              <a:t>higher efficiency products;</a:t>
            </a: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n-US" dirty="0" smtClean="0">
                <a:solidFill>
                  <a:srgbClr val="000000">
                    <a:lumMod val="65000"/>
                    <a:lumOff val="35000"/>
                  </a:srgbClr>
                </a:solidFill>
                <a:ea typeface="+mn-ea"/>
                <a:cs typeface="+mn-cs"/>
              </a:rPr>
              <a:t>- Support vulnerable consumers in tackling </a:t>
            </a:r>
            <a:r>
              <a:rPr lang="en-GB" altLang="en-US" b="1" dirty="0" smtClean="0">
                <a:solidFill>
                  <a:srgbClr val="000000">
                    <a:lumMod val="65000"/>
                    <a:lumOff val="35000"/>
                  </a:srgbClr>
                </a:solidFill>
                <a:ea typeface="+mn-ea"/>
                <a:cs typeface="+mn-cs"/>
              </a:rPr>
              <a:t>fuel poverty.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b="1" dirty="0" smtClean="0">
              <a:solidFill>
                <a:srgbClr val="000000">
                  <a:lumMod val="65000"/>
                  <a:lumOff val="35000"/>
                </a:srgbClr>
              </a:solidFill>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b="0" dirty="0" smtClean="0">
                <a:solidFill>
                  <a:srgbClr val="000000">
                    <a:lumMod val="65000"/>
                    <a:lumOff val="35000"/>
                  </a:srgbClr>
                </a:solidFill>
                <a:ea typeface="+mn-ea"/>
                <a:cs typeface="+mn-cs"/>
              </a:rPr>
              <a:t>The projects should</a:t>
            </a:r>
            <a:r>
              <a:rPr lang="en-GB" b="0" baseline="0" dirty="0" smtClean="0">
                <a:solidFill>
                  <a:srgbClr val="000000">
                    <a:lumMod val="65000"/>
                    <a:lumOff val="35000"/>
                  </a:srgbClr>
                </a:solidFill>
                <a:ea typeface="+mn-ea"/>
                <a:cs typeface="+mn-cs"/>
              </a:rPr>
              <a:t> focus on </a:t>
            </a:r>
            <a:r>
              <a:rPr lang="en-GB" b="1" baseline="0" dirty="0" smtClean="0">
                <a:solidFill>
                  <a:srgbClr val="000000">
                    <a:lumMod val="65000"/>
                    <a:lumOff val="35000"/>
                  </a:srgbClr>
                </a:solidFill>
                <a:ea typeface="+mn-ea"/>
                <a:cs typeface="+mn-cs"/>
              </a:rPr>
              <a:t>making sustainable changes to the everyday energy behaviour </a:t>
            </a:r>
            <a:r>
              <a:rPr lang="en-GB" b="0" baseline="0" dirty="0" smtClean="0">
                <a:solidFill>
                  <a:srgbClr val="000000">
                    <a:lumMod val="65000"/>
                    <a:lumOff val="35000"/>
                  </a:srgbClr>
                </a:solidFill>
                <a:ea typeface="+mn-ea"/>
                <a:cs typeface="+mn-cs"/>
              </a:rPr>
              <a:t>of consumers at home, work, or school. These changes should </a:t>
            </a:r>
            <a:r>
              <a:rPr lang="en-GB" b="0" baseline="0" dirty="0" smtClean="0">
                <a:solidFill>
                  <a:schemeClr val="tx1"/>
                </a:solidFill>
                <a:effectLst/>
                <a:ea typeface="+mn-ea"/>
                <a:cs typeface="+mn-cs"/>
              </a:rPr>
              <a:t>result in</a:t>
            </a:r>
            <a:r>
              <a:rPr lang="en-GB" dirty="0" smtClean="0">
                <a:effectLst/>
              </a:rPr>
              <a:t> reduced energy consumption in their homes, heating/cooling systems, and/or appliances.</a:t>
            </a:r>
            <a:endParaRPr lang="en-GB" b="0" dirty="0" smtClean="0">
              <a:solidFill>
                <a:srgbClr val="000000">
                  <a:lumMod val="65000"/>
                  <a:lumOff val="35000"/>
                </a:srgbClr>
              </a:solidFill>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solidFill>
                  <a:srgbClr val="000000"/>
                </a:solidFill>
              </a:rPr>
              <a:pPr>
                <a:defRPr/>
              </a:pPr>
              <a:t>11</a:t>
            </a:fld>
            <a:endParaRPr lang="en-GB">
              <a:solidFill>
                <a:srgbClr val="000000"/>
              </a:solidFill>
            </a:endParaRPr>
          </a:p>
        </p:txBody>
      </p:sp>
    </p:spTree>
    <p:extLst>
      <p:ext uri="{BB962C8B-B14F-4D97-AF65-F5344CB8AC3E}">
        <p14:creationId xmlns:p14="http://schemas.microsoft.com/office/powerpoint/2010/main" val="133953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4.png"/><Relationship Id="rId6" Type="http://schemas.openxmlformats.org/officeDocument/2006/relationships/image" Target="../media/image9.png"/><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9.png"/><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8479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218883" y="16667467"/>
            <a:ext cx="5688118" cy="730251"/>
          </a:xfrm>
          <a:prstGeom prst="rect">
            <a:avLst/>
          </a:prstGeom>
        </p:spPr>
        <p:txBody>
          <a:bodyPr lIns="243797" tIns="121899" rIns="243797" bIns="121899"/>
          <a:lstStyle/>
          <a:p>
            <a:r>
              <a:rPr lang="en-US" dirty="0" smtClean="0"/>
              <a:t>www.bestppt.com</a:t>
            </a:r>
            <a:endParaRPr lang="en-US" dirty="0"/>
          </a:p>
        </p:txBody>
      </p:sp>
      <p:sp>
        <p:nvSpPr>
          <p:cNvPr id="9" name="Picture Placeholder 2"/>
          <p:cNvSpPr>
            <a:spLocks noGrp="1"/>
          </p:cNvSpPr>
          <p:nvPr>
            <p:ph type="pic" sz="quarter" idx="11"/>
          </p:nvPr>
        </p:nvSpPr>
        <p:spPr>
          <a:xfrm>
            <a:off x="1" y="3344265"/>
            <a:ext cx="8779140" cy="5888184"/>
          </a:xfrm>
          <a:solidFill>
            <a:schemeClr val="tx1">
              <a:lumMod val="20000"/>
              <a:lumOff val="80000"/>
            </a:schemeClr>
          </a:solidFill>
        </p:spPr>
        <p:txBody>
          <a:bodyPr>
            <a:normAutofit/>
          </a:bodyPr>
          <a:lstStyle>
            <a:lvl1pPr marL="0" indent="0">
              <a:buNone/>
              <a:defRPr sz="2800">
                <a:latin typeface="Lato Light"/>
                <a:cs typeface="Lato Light"/>
              </a:defRPr>
            </a:lvl1pPr>
          </a:lstStyle>
          <a:p>
            <a:endParaRPr lang="en-US"/>
          </a:p>
        </p:txBody>
      </p:sp>
      <p:sp>
        <p:nvSpPr>
          <p:cNvPr id="11" name="Picture Placeholder 2"/>
          <p:cNvSpPr>
            <a:spLocks noGrp="1"/>
          </p:cNvSpPr>
          <p:nvPr>
            <p:ph type="pic" sz="quarter" idx="12"/>
          </p:nvPr>
        </p:nvSpPr>
        <p:spPr>
          <a:xfrm>
            <a:off x="15561802" y="3344265"/>
            <a:ext cx="8842870" cy="5888184"/>
          </a:xfrm>
          <a:solidFill>
            <a:schemeClr val="tx1">
              <a:lumMod val="20000"/>
              <a:lumOff val="80000"/>
            </a:schemeClr>
          </a:solidFill>
        </p:spPr>
        <p:txBody>
          <a:bodyPr>
            <a:normAutofit/>
          </a:bodyPr>
          <a:lstStyle>
            <a:lvl1pPr marL="0" indent="0">
              <a:buNone/>
              <a:defRPr sz="2800">
                <a:latin typeface="Lato Light"/>
                <a:cs typeface="Lato Light"/>
              </a:defRPr>
            </a:lvl1pPr>
          </a:lstStyle>
          <a:p>
            <a:endParaRPr lang="en-US"/>
          </a:p>
        </p:txBody>
      </p:sp>
    </p:spTree>
    <p:extLst>
      <p:ext uri="{BB962C8B-B14F-4D97-AF65-F5344CB8AC3E}">
        <p14:creationId xmlns:p14="http://schemas.microsoft.com/office/powerpoint/2010/main" val="563064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218883" y="16667467"/>
            <a:ext cx="5688118" cy="730251"/>
          </a:xfrm>
          <a:prstGeom prst="rect">
            <a:avLst/>
          </a:prstGeom>
        </p:spPr>
        <p:txBody>
          <a:bodyPr lIns="243797" tIns="121899" rIns="243797" bIns="121899"/>
          <a:lstStyle/>
          <a:p>
            <a:r>
              <a:rPr lang="en-US" dirty="0" smtClean="0"/>
              <a:t>www.bestppt.com</a:t>
            </a:r>
            <a:endParaRPr lang="en-US" dirty="0"/>
          </a:p>
        </p:txBody>
      </p:sp>
      <p:sp>
        <p:nvSpPr>
          <p:cNvPr id="9" name="Picture Placeholder 2"/>
          <p:cNvSpPr>
            <a:spLocks noGrp="1"/>
          </p:cNvSpPr>
          <p:nvPr>
            <p:ph type="pic" sz="quarter" idx="11"/>
          </p:nvPr>
        </p:nvSpPr>
        <p:spPr>
          <a:xfrm>
            <a:off x="0" y="0"/>
            <a:ext cx="24414224" cy="13716000"/>
          </a:xfrm>
          <a:solidFill>
            <a:schemeClr val="tx1">
              <a:lumMod val="20000"/>
              <a:lumOff val="80000"/>
            </a:schemeClr>
          </a:solidFill>
        </p:spPr>
        <p:txBody>
          <a:bodyPr>
            <a:normAutofit/>
          </a:bodyPr>
          <a:lstStyle>
            <a:lvl1pPr marL="0" indent="0">
              <a:buNone/>
              <a:defRPr sz="2800">
                <a:latin typeface="Lato Light"/>
                <a:cs typeface="Lato Light"/>
              </a:defRPr>
            </a:lvl1pPr>
          </a:lstStyle>
          <a:p>
            <a:endParaRPr lang="en-US"/>
          </a:p>
        </p:txBody>
      </p:sp>
    </p:spTree>
    <p:extLst>
      <p:ext uri="{BB962C8B-B14F-4D97-AF65-F5344CB8AC3E}">
        <p14:creationId xmlns:p14="http://schemas.microsoft.com/office/powerpoint/2010/main" val="10076632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ew MacBook 2015">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7479105" y="3499556"/>
            <a:ext cx="9285380" cy="585304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9" name="Picture Placeholder 2"/>
          <p:cNvSpPr>
            <a:spLocks noGrp="1"/>
          </p:cNvSpPr>
          <p:nvPr>
            <p:ph type="pic" sz="quarter" idx="12"/>
          </p:nvPr>
        </p:nvSpPr>
        <p:spPr>
          <a:xfrm>
            <a:off x="15706660" y="6286877"/>
            <a:ext cx="4331698" cy="2730486"/>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10" name="Picture Placeholder 2"/>
          <p:cNvSpPr>
            <a:spLocks noGrp="1"/>
          </p:cNvSpPr>
          <p:nvPr>
            <p:ph type="pic" sz="quarter" idx="13"/>
          </p:nvPr>
        </p:nvSpPr>
        <p:spPr>
          <a:xfrm>
            <a:off x="3910895" y="6258655"/>
            <a:ext cx="4331698" cy="2730486"/>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Tree>
    <p:extLst>
      <p:ext uri="{BB962C8B-B14F-4D97-AF65-F5344CB8AC3E}">
        <p14:creationId xmlns:p14="http://schemas.microsoft.com/office/powerpoint/2010/main" val="28230550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ur Clients Rectangle">
    <p:spTree>
      <p:nvGrpSpPr>
        <p:cNvPr id="1" name=""/>
        <p:cNvGrpSpPr/>
        <p:nvPr/>
      </p:nvGrpSpPr>
      <p:grpSpPr>
        <a:xfrm>
          <a:off x="0" y="0"/>
          <a:ext cx="0" cy="0"/>
          <a:chOff x="0" y="0"/>
          <a:chExt cx="0" cy="0"/>
        </a:xfrm>
      </p:grpSpPr>
      <p:sp>
        <p:nvSpPr>
          <p:cNvPr id="26" name="Picture Placeholder 2"/>
          <p:cNvSpPr>
            <a:spLocks noGrp="1"/>
          </p:cNvSpPr>
          <p:nvPr>
            <p:ph type="pic" sz="quarter" idx="13"/>
          </p:nvPr>
        </p:nvSpPr>
        <p:spPr>
          <a:xfrm>
            <a:off x="1666847" y="3254530"/>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7" name="Picture Placeholder 2"/>
          <p:cNvSpPr>
            <a:spLocks noGrp="1"/>
          </p:cNvSpPr>
          <p:nvPr>
            <p:ph type="pic" sz="quarter" idx="14"/>
          </p:nvPr>
        </p:nvSpPr>
        <p:spPr>
          <a:xfrm>
            <a:off x="7396240" y="3254530"/>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8" name="Picture Placeholder 2"/>
          <p:cNvSpPr>
            <a:spLocks noGrp="1"/>
          </p:cNvSpPr>
          <p:nvPr>
            <p:ph type="pic" sz="quarter" idx="15"/>
          </p:nvPr>
        </p:nvSpPr>
        <p:spPr>
          <a:xfrm>
            <a:off x="12760861" y="3254530"/>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29" name="Picture Placeholder 2"/>
          <p:cNvSpPr>
            <a:spLocks noGrp="1"/>
          </p:cNvSpPr>
          <p:nvPr>
            <p:ph type="pic" sz="quarter" idx="16"/>
          </p:nvPr>
        </p:nvSpPr>
        <p:spPr>
          <a:xfrm>
            <a:off x="18084877" y="3254530"/>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0" name="Picture Placeholder 2"/>
          <p:cNvSpPr>
            <a:spLocks noGrp="1"/>
          </p:cNvSpPr>
          <p:nvPr>
            <p:ph type="pic" sz="quarter" idx="17"/>
          </p:nvPr>
        </p:nvSpPr>
        <p:spPr>
          <a:xfrm>
            <a:off x="1666847" y="5847571"/>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1" name="Picture Placeholder 2"/>
          <p:cNvSpPr>
            <a:spLocks noGrp="1"/>
          </p:cNvSpPr>
          <p:nvPr>
            <p:ph type="pic" sz="quarter" idx="18"/>
          </p:nvPr>
        </p:nvSpPr>
        <p:spPr>
          <a:xfrm>
            <a:off x="7396240" y="5847571"/>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2" name="Picture Placeholder 2"/>
          <p:cNvSpPr>
            <a:spLocks noGrp="1"/>
          </p:cNvSpPr>
          <p:nvPr>
            <p:ph type="pic" sz="quarter" idx="19"/>
          </p:nvPr>
        </p:nvSpPr>
        <p:spPr>
          <a:xfrm>
            <a:off x="12760861" y="5847571"/>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3" name="Picture Placeholder 2"/>
          <p:cNvSpPr>
            <a:spLocks noGrp="1"/>
          </p:cNvSpPr>
          <p:nvPr>
            <p:ph type="pic" sz="quarter" idx="20"/>
          </p:nvPr>
        </p:nvSpPr>
        <p:spPr>
          <a:xfrm>
            <a:off x="18084877" y="5847571"/>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4" name="Picture Placeholder 2"/>
          <p:cNvSpPr>
            <a:spLocks noGrp="1"/>
          </p:cNvSpPr>
          <p:nvPr>
            <p:ph type="pic" sz="quarter" idx="21"/>
          </p:nvPr>
        </p:nvSpPr>
        <p:spPr>
          <a:xfrm>
            <a:off x="1666847" y="8467074"/>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5" name="Picture Placeholder 2"/>
          <p:cNvSpPr>
            <a:spLocks noGrp="1"/>
          </p:cNvSpPr>
          <p:nvPr>
            <p:ph type="pic" sz="quarter" idx="22"/>
          </p:nvPr>
        </p:nvSpPr>
        <p:spPr>
          <a:xfrm>
            <a:off x="7396240" y="8467074"/>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6" name="Picture Placeholder 2"/>
          <p:cNvSpPr>
            <a:spLocks noGrp="1"/>
          </p:cNvSpPr>
          <p:nvPr>
            <p:ph type="pic" sz="quarter" idx="23"/>
          </p:nvPr>
        </p:nvSpPr>
        <p:spPr>
          <a:xfrm>
            <a:off x="12760861" y="8467074"/>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a:p>
        </p:txBody>
      </p:sp>
      <p:sp>
        <p:nvSpPr>
          <p:cNvPr id="37" name="Picture Placeholder 2"/>
          <p:cNvSpPr>
            <a:spLocks noGrp="1"/>
          </p:cNvSpPr>
          <p:nvPr>
            <p:ph type="pic" sz="quarter" idx="24"/>
          </p:nvPr>
        </p:nvSpPr>
        <p:spPr>
          <a:xfrm>
            <a:off x="18084877" y="8467074"/>
            <a:ext cx="4630133" cy="2090310"/>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Tree>
    <p:extLst>
      <p:ext uri="{BB962C8B-B14F-4D97-AF65-F5344CB8AC3E}">
        <p14:creationId xmlns:p14="http://schemas.microsoft.com/office/powerpoint/2010/main" val="28742634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ur Clients Square">
    <p:spTree>
      <p:nvGrpSpPr>
        <p:cNvPr id="1" name=""/>
        <p:cNvGrpSpPr/>
        <p:nvPr/>
      </p:nvGrpSpPr>
      <p:grpSpPr>
        <a:xfrm>
          <a:off x="0" y="0"/>
          <a:ext cx="0" cy="0"/>
          <a:chOff x="0" y="0"/>
          <a:chExt cx="0" cy="0"/>
        </a:xfrm>
      </p:grpSpPr>
      <p:sp>
        <p:nvSpPr>
          <p:cNvPr id="79" name="Picture Placeholder 2"/>
          <p:cNvSpPr>
            <a:spLocks noGrp="1"/>
          </p:cNvSpPr>
          <p:nvPr>
            <p:ph type="pic" sz="quarter" idx="13"/>
          </p:nvPr>
        </p:nvSpPr>
        <p:spPr>
          <a:xfrm>
            <a:off x="3101313" y="253730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0" name="Picture Placeholder 2"/>
          <p:cNvSpPr>
            <a:spLocks noGrp="1"/>
          </p:cNvSpPr>
          <p:nvPr>
            <p:ph type="pic" sz="quarter" idx="14"/>
          </p:nvPr>
        </p:nvSpPr>
        <p:spPr>
          <a:xfrm>
            <a:off x="6159690" y="253730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1" name="Picture Placeholder 2"/>
          <p:cNvSpPr>
            <a:spLocks noGrp="1"/>
          </p:cNvSpPr>
          <p:nvPr>
            <p:ph type="pic" sz="quarter" idx="15"/>
          </p:nvPr>
        </p:nvSpPr>
        <p:spPr>
          <a:xfrm>
            <a:off x="9218066" y="253730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2" name="Picture Placeholder 2"/>
          <p:cNvSpPr>
            <a:spLocks noGrp="1"/>
          </p:cNvSpPr>
          <p:nvPr>
            <p:ph type="pic" sz="quarter" idx="16"/>
          </p:nvPr>
        </p:nvSpPr>
        <p:spPr>
          <a:xfrm>
            <a:off x="12276443" y="253730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3" name="Picture Placeholder 2"/>
          <p:cNvSpPr>
            <a:spLocks noGrp="1"/>
          </p:cNvSpPr>
          <p:nvPr>
            <p:ph type="pic" sz="quarter" idx="17"/>
          </p:nvPr>
        </p:nvSpPr>
        <p:spPr>
          <a:xfrm>
            <a:off x="15334820" y="253730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84" name="Picture Placeholder 2"/>
          <p:cNvSpPr>
            <a:spLocks noGrp="1"/>
          </p:cNvSpPr>
          <p:nvPr>
            <p:ph type="pic" sz="quarter" idx="18"/>
          </p:nvPr>
        </p:nvSpPr>
        <p:spPr>
          <a:xfrm>
            <a:off x="18393197" y="253730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1" name="Picture Placeholder 2"/>
          <p:cNvSpPr>
            <a:spLocks noGrp="1"/>
          </p:cNvSpPr>
          <p:nvPr>
            <p:ph type="pic" sz="quarter" idx="19"/>
          </p:nvPr>
        </p:nvSpPr>
        <p:spPr>
          <a:xfrm>
            <a:off x="3101313" y="560366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2" name="Picture Placeholder 2"/>
          <p:cNvSpPr>
            <a:spLocks noGrp="1"/>
          </p:cNvSpPr>
          <p:nvPr>
            <p:ph type="pic" sz="quarter" idx="20"/>
          </p:nvPr>
        </p:nvSpPr>
        <p:spPr>
          <a:xfrm>
            <a:off x="6159690" y="560366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3" name="Picture Placeholder 2"/>
          <p:cNvSpPr>
            <a:spLocks noGrp="1"/>
          </p:cNvSpPr>
          <p:nvPr>
            <p:ph type="pic" sz="quarter" idx="21"/>
          </p:nvPr>
        </p:nvSpPr>
        <p:spPr>
          <a:xfrm>
            <a:off x="9218066" y="560366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4" name="Picture Placeholder 2"/>
          <p:cNvSpPr>
            <a:spLocks noGrp="1"/>
          </p:cNvSpPr>
          <p:nvPr>
            <p:ph type="pic" sz="quarter" idx="22"/>
          </p:nvPr>
        </p:nvSpPr>
        <p:spPr>
          <a:xfrm>
            <a:off x="12276443" y="560366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5" name="Picture Placeholder 2"/>
          <p:cNvSpPr>
            <a:spLocks noGrp="1"/>
          </p:cNvSpPr>
          <p:nvPr>
            <p:ph type="pic" sz="quarter" idx="23"/>
          </p:nvPr>
        </p:nvSpPr>
        <p:spPr>
          <a:xfrm>
            <a:off x="15334820" y="560366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96" name="Picture Placeholder 2"/>
          <p:cNvSpPr>
            <a:spLocks noGrp="1"/>
          </p:cNvSpPr>
          <p:nvPr>
            <p:ph type="pic" sz="quarter" idx="24"/>
          </p:nvPr>
        </p:nvSpPr>
        <p:spPr>
          <a:xfrm>
            <a:off x="18393197" y="5603666"/>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3" name="Picture Placeholder 2"/>
          <p:cNvSpPr>
            <a:spLocks noGrp="1"/>
          </p:cNvSpPr>
          <p:nvPr>
            <p:ph type="pic" sz="quarter" idx="25"/>
          </p:nvPr>
        </p:nvSpPr>
        <p:spPr>
          <a:xfrm>
            <a:off x="3101313" y="8742944"/>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4" name="Picture Placeholder 2"/>
          <p:cNvSpPr>
            <a:spLocks noGrp="1"/>
          </p:cNvSpPr>
          <p:nvPr>
            <p:ph type="pic" sz="quarter" idx="26"/>
          </p:nvPr>
        </p:nvSpPr>
        <p:spPr>
          <a:xfrm>
            <a:off x="6159690" y="8742944"/>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5" name="Picture Placeholder 2"/>
          <p:cNvSpPr>
            <a:spLocks noGrp="1"/>
          </p:cNvSpPr>
          <p:nvPr>
            <p:ph type="pic" sz="quarter" idx="27"/>
          </p:nvPr>
        </p:nvSpPr>
        <p:spPr>
          <a:xfrm>
            <a:off x="9218066" y="8742944"/>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6" name="Picture Placeholder 2"/>
          <p:cNvSpPr>
            <a:spLocks noGrp="1"/>
          </p:cNvSpPr>
          <p:nvPr>
            <p:ph type="pic" sz="quarter" idx="28"/>
          </p:nvPr>
        </p:nvSpPr>
        <p:spPr>
          <a:xfrm>
            <a:off x="12276443" y="8742944"/>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7" name="Picture Placeholder 2"/>
          <p:cNvSpPr>
            <a:spLocks noGrp="1"/>
          </p:cNvSpPr>
          <p:nvPr>
            <p:ph type="pic" sz="quarter" idx="29"/>
          </p:nvPr>
        </p:nvSpPr>
        <p:spPr>
          <a:xfrm>
            <a:off x="15334820" y="8742944"/>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108" name="Picture Placeholder 2"/>
          <p:cNvSpPr>
            <a:spLocks noGrp="1"/>
          </p:cNvSpPr>
          <p:nvPr>
            <p:ph type="pic" sz="quarter" idx="30"/>
          </p:nvPr>
        </p:nvSpPr>
        <p:spPr>
          <a:xfrm>
            <a:off x="18393197" y="8742944"/>
            <a:ext cx="2822817" cy="2822816"/>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Tree>
    <p:extLst>
      <p:ext uri="{BB962C8B-B14F-4D97-AF65-F5344CB8AC3E}">
        <p14:creationId xmlns:p14="http://schemas.microsoft.com/office/powerpoint/2010/main" val="17028704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ur Clients Square">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8732134" y="4330877"/>
            <a:ext cx="3371445" cy="3371445"/>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29" name="Picture Placeholder 2"/>
          <p:cNvSpPr>
            <a:spLocks noGrp="1"/>
          </p:cNvSpPr>
          <p:nvPr>
            <p:ph type="pic" sz="quarter" idx="31"/>
          </p:nvPr>
        </p:nvSpPr>
        <p:spPr>
          <a:xfrm>
            <a:off x="12188825" y="4330877"/>
            <a:ext cx="3371445" cy="3371445"/>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0" name="Picture Placeholder 2"/>
          <p:cNvSpPr>
            <a:spLocks noGrp="1"/>
          </p:cNvSpPr>
          <p:nvPr>
            <p:ph type="pic" sz="quarter" idx="32"/>
          </p:nvPr>
        </p:nvSpPr>
        <p:spPr>
          <a:xfrm>
            <a:off x="8732134" y="7791285"/>
            <a:ext cx="3371445" cy="3371445"/>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1" name="Picture Placeholder 2"/>
          <p:cNvSpPr>
            <a:spLocks noGrp="1"/>
          </p:cNvSpPr>
          <p:nvPr>
            <p:ph type="pic" sz="quarter" idx="33"/>
          </p:nvPr>
        </p:nvSpPr>
        <p:spPr>
          <a:xfrm>
            <a:off x="12188825" y="7791285"/>
            <a:ext cx="3371445" cy="3371445"/>
          </a:xfr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Tree>
    <p:extLst>
      <p:ext uri="{BB962C8B-B14F-4D97-AF65-F5344CB8AC3E}">
        <p14:creationId xmlns:p14="http://schemas.microsoft.com/office/powerpoint/2010/main" val="24488840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hat our Clients are Saying">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2693787" y="3633056"/>
            <a:ext cx="2221725" cy="2221724"/>
          </a:xfrm>
          <a:prstGeom prst="ellipse">
            <a:avLst/>
          </a:prstGeo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29" name="Picture Placeholder 2"/>
          <p:cNvSpPr>
            <a:spLocks noGrp="1"/>
          </p:cNvSpPr>
          <p:nvPr>
            <p:ph type="pic" sz="quarter" idx="31"/>
          </p:nvPr>
        </p:nvSpPr>
        <p:spPr>
          <a:xfrm>
            <a:off x="13020151" y="3633056"/>
            <a:ext cx="2221725" cy="2221724"/>
          </a:xfrm>
          <a:prstGeom prst="ellipse">
            <a:avLst/>
          </a:prstGeo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0" name="Picture Placeholder 2"/>
          <p:cNvSpPr>
            <a:spLocks noGrp="1"/>
          </p:cNvSpPr>
          <p:nvPr>
            <p:ph type="pic" sz="quarter" idx="32"/>
          </p:nvPr>
        </p:nvSpPr>
        <p:spPr>
          <a:xfrm>
            <a:off x="2693787" y="7516765"/>
            <a:ext cx="2221725" cy="2221724"/>
          </a:xfrm>
          <a:prstGeom prst="ellipse">
            <a:avLst/>
          </a:prstGeo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
        <p:nvSpPr>
          <p:cNvPr id="31" name="Picture Placeholder 2"/>
          <p:cNvSpPr>
            <a:spLocks noGrp="1"/>
          </p:cNvSpPr>
          <p:nvPr>
            <p:ph type="pic" sz="quarter" idx="33"/>
          </p:nvPr>
        </p:nvSpPr>
        <p:spPr>
          <a:xfrm>
            <a:off x="13020151" y="7516765"/>
            <a:ext cx="2221725" cy="2221724"/>
          </a:xfrm>
          <a:prstGeom prst="ellipse">
            <a:avLst/>
          </a:prstGeom>
          <a:solidFill>
            <a:schemeClr val="bg1">
              <a:lumMod val="95000"/>
            </a:schemeClr>
          </a:solidFill>
        </p:spPr>
        <p:txBody>
          <a:bodyPr>
            <a:normAutofit/>
          </a:bodyPr>
          <a:lstStyle>
            <a:lvl1pPr marL="0" indent="0">
              <a:buNone/>
              <a:defRPr sz="2800">
                <a:latin typeface="Lato Light"/>
                <a:cs typeface="Lato Light"/>
              </a:defRPr>
            </a:lvl1pPr>
          </a:lstStyle>
          <a:p>
            <a:endParaRPr lang="en-US" dirty="0"/>
          </a:p>
        </p:txBody>
      </p:sp>
    </p:spTree>
    <p:extLst>
      <p:ext uri="{BB962C8B-B14F-4D97-AF65-F5344CB8AC3E}">
        <p14:creationId xmlns:p14="http://schemas.microsoft.com/office/powerpoint/2010/main" val="20164397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aptop 02">
    <p:spTree>
      <p:nvGrpSpPr>
        <p:cNvPr id="1" name=""/>
        <p:cNvGrpSpPr/>
        <p:nvPr/>
      </p:nvGrpSpPr>
      <p:grpSpPr>
        <a:xfrm>
          <a:off x="0" y="0"/>
          <a:ext cx="0" cy="0"/>
          <a:chOff x="0" y="0"/>
          <a:chExt cx="0" cy="0"/>
        </a:xfrm>
      </p:grpSpPr>
      <p:sp>
        <p:nvSpPr>
          <p:cNvPr id="4" name="Picture Placeholder 9"/>
          <p:cNvSpPr>
            <a:spLocks noGrp="1"/>
          </p:cNvSpPr>
          <p:nvPr>
            <p:ph type="pic" sz="quarter" idx="11"/>
          </p:nvPr>
        </p:nvSpPr>
        <p:spPr>
          <a:xfrm>
            <a:off x="0" y="3173578"/>
            <a:ext cx="24377650" cy="4945698"/>
          </a:xfrm>
          <a:solidFill>
            <a:schemeClr val="bg1">
              <a:lumMod val="95000"/>
            </a:schemeClr>
          </a:solidFill>
        </p:spPr>
        <p:txBody>
          <a:bodyPr>
            <a:normAutofit/>
          </a:bodyPr>
          <a:lstStyle>
            <a:lvl1pPr marL="0" indent="0">
              <a:buNone/>
              <a:defRPr sz="21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5375275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wo Bar Text Subtitle">
    <p:spTree>
      <p:nvGrpSpPr>
        <p:cNvPr id="1" name=""/>
        <p:cNvGrpSpPr/>
        <p:nvPr/>
      </p:nvGrpSpPr>
      <p:grpSpPr>
        <a:xfrm>
          <a:off x="0" y="0"/>
          <a:ext cx="0" cy="0"/>
          <a:chOff x="0" y="0"/>
          <a:chExt cx="0" cy="0"/>
        </a:xfrm>
      </p:grpSpPr>
      <p:sp>
        <p:nvSpPr>
          <p:cNvPr id="14" name="Picture Placeholder 9"/>
          <p:cNvSpPr>
            <a:spLocks noGrp="1"/>
          </p:cNvSpPr>
          <p:nvPr>
            <p:ph type="pic" sz="quarter" idx="11"/>
          </p:nvPr>
        </p:nvSpPr>
        <p:spPr>
          <a:xfrm>
            <a:off x="0" y="0"/>
            <a:ext cx="24377650" cy="9673915"/>
          </a:xfrm>
          <a:solidFill>
            <a:schemeClr val="bg1">
              <a:lumMod val="95000"/>
            </a:schemeClr>
          </a:solidFill>
        </p:spPr>
        <p:txBody>
          <a:bodyPr>
            <a:normAutofit/>
          </a:bodyPr>
          <a:lstStyle>
            <a:lvl1pPr marL="0" indent="0">
              <a:buNone/>
              <a:defRPr sz="21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6875843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and Footer">
    <p:spTree>
      <p:nvGrpSpPr>
        <p:cNvPr id="1" name=""/>
        <p:cNvGrpSpPr/>
        <p:nvPr/>
      </p:nvGrpSpPr>
      <p:grpSpPr>
        <a:xfrm>
          <a:off x="0" y="0"/>
          <a:ext cx="0" cy="0"/>
          <a:chOff x="0" y="0"/>
          <a:chExt cx="0" cy="0"/>
        </a:xfrm>
      </p:grpSpPr>
      <p:sp>
        <p:nvSpPr>
          <p:cNvPr id="11" name="Picture Placeholder 13"/>
          <p:cNvSpPr>
            <a:spLocks noGrp="1" noChangeAspect="1"/>
          </p:cNvSpPr>
          <p:nvPr>
            <p:ph type="pic" sz="quarter" idx="13"/>
          </p:nvPr>
        </p:nvSpPr>
        <p:spPr>
          <a:xfrm>
            <a:off x="9347731" y="3745871"/>
            <a:ext cx="9763262" cy="7301499"/>
          </a:xfrm>
          <a:solidFill>
            <a:schemeClr val="bg1">
              <a:lumMod val="95000"/>
            </a:schemeClr>
          </a:solidFill>
          <a:effectLst/>
        </p:spPr>
        <p:txBody>
          <a:bodyPr rtlCol="0">
            <a:normAutofit/>
          </a:bodyPr>
          <a:lstStyle>
            <a:lvl1pPr marL="0" indent="0">
              <a:buNone/>
              <a:defRPr sz="3600">
                <a:ln>
                  <a:noFill/>
                </a:ln>
                <a:solidFill>
                  <a:schemeClr val="tx1"/>
                </a:solidFill>
                <a:latin typeface="Lato Light"/>
                <a:cs typeface="Lato Light"/>
              </a:defRPr>
            </a:lvl1pPr>
          </a:lstStyle>
          <a:p>
            <a:pPr lvl="0"/>
            <a:endParaRPr lang="en-US" noProof="0" dirty="0"/>
          </a:p>
        </p:txBody>
      </p:sp>
      <p:sp>
        <p:nvSpPr>
          <p:cNvPr id="12" name="Picture Placeholder 13"/>
          <p:cNvSpPr>
            <a:spLocks noGrp="1" noChangeAspect="1"/>
          </p:cNvSpPr>
          <p:nvPr>
            <p:ph type="pic" sz="quarter" idx="14"/>
          </p:nvPr>
        </p:nvSpPr>
        <p:spPr>
          <a:xfrm>
            <a:off x="19106233" y="4079286"/>
            <a:ext cx="3668643" cy="6512239"/>
          </a:xfrm>
          <a:solidFill>
            <a:schemeClr val="bg1">
              <a:lumMod val="95000"/>
            </a:schemeClr>
          </a:solidFill>
          <a:effectLst/>
        </p:spPr>
        <p:txBody>
          <a:bodyPr rtlCol="0">
            <a:normAutofit/>
          </a:bodyPr>
          <a:lstStyle>
            <a:lvl1pPr marL="0" indent="0">
              <a:buNone/>
              <a:defRPr sz="3600">
                <a:ln>
                  <a:noFill/>
                </a:ln>
                <a:solidFill>
                  <a:schemeClr val="tx1"/>
                </a:solidFill>
                <a:latin typeface="Lato Light"/>
                <a:cs typeface="Lato Light"/>
              </a:defRPr>
            </a:lvl1pPr>
          </a:lstStyle>
          <a:p>
            <a:pPr lvl="0"/>
            <a:endParaRPr lang="en-US" noProof="0" dirty="0"/>
          </a:p>
        </p:txBody>
      </p:sp>
    </p:spTree>
    <p:extLst>
      <p:ext uri="{BB962C8B-B14F-4D97-AF65-F5344CB8AC3E}">
        <p14:creationId xmlns:p14="http://schemas.microsoft.com/office/powerpoint/2010/main" val="220129832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p:cNvSpPr/>
          <p:nvPr userDrawn="1"/>
        </p:nvSpPr>
        <p:spPr>
          <a:xfrm>
            <a:off x="0" y="0"/>
            <a:ext cx="24377650" cy="13716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94324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9613281" y="4313718"/>
            <a:ext cx="4859131" cy="6368348"/>
          </a:xfrm>
          <a:effectLst/>
        </p:spPr>
        <p:txBody>
          <a:bodyPr>
            <a:normAutofit/>
          </a:bodyPr>
          <a:lstStyle>
            <a:lvl1pPr marL="0" indent="0">
              <a:buNone/>
              <a:defRPr sz="4300">
                <a:ln>
                  <a:noFill/>
                </a:ln>
                <a:solidFill>
                  <a:schemeClr val="tx1"/>
                </a:solidFill>
                <a:latin typeface="Lato Light"/>
                <a:cs typeface="Lato Light"/>
              </a:defRPr>
            </a:lvl1pPr>
          </a:lstStyle>
          <a:p>
            <a:endParaRPr lang="en-US"/>
          </a:p>
        </p:txBody>
      </p:sp>
    </p:spTree>
    <p:extLst>
      <p:ext uri="{BB962C8B-B14F-4D97-AF65-F5344CB8AC3E}">
        <p14:creationId xmlns:p14="http://schemas.microsoft.com/office/powerpoint/2010/main" val="38367765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11187263" y="0"/>
            <a:ext cx="13190387" cy="13716000"/>
          </a:xfrm>
          <a:effectLst/>
        </p:spPr>
        <p:txBody>
          <a:bodyPr>
            <a:normAutofit/>
          </a:bodyPr>
          <a:lstStyle>
            <a:lvl1pPr marL="0" indent="0">
              <a:buNone/>
              <a:defRPr sz="4300">
                <a:ln>
                  <a:noFill/>
                </a:ln>
                <a:solidFill>
                  <a:schemeClr val="tx1"/>
                </a:solidFill>
                <a:latin typeface="Lato Light"/>
                <a:cs typeface="Lato Light"/>
              </a:defRPr>
            </a:lvl1pPr>
          </a:lstStyle>
          <a:p>
            <a:endParaRPr lang="en-US"/>
          </a:p>
        </p:txBody>
      </p:sp>
    </p:spTree>
    <p:extLst>
      <p:ext uri="{BB962C8B-B14F-4D97-AF65-F5344CB8AC3E}">
        <p14:creationId xmlns:p14="http://schemas.microsoft.com/office/powerpoint/2010/main" val="37059299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2_Break-2">
    <p:spTree>
      <p:nvGrpSpPr>
        <p:cNvPr id="1" name=""/>
        <p:cNvGrpSpPr/>
        <p:nvPr/>
      </p:nvGrpSpPr>
      <p:grpSpPr>
        <a:xfrm>
          <a:off x="0" y="0"/>
          <a:ext cx="0" cy="0"/>
          <a:chOff x="0" y="0"/>
          <a:chExt cx="0" cy="0"/>
        </a:xfrm>
      </p:grpSpPr>
      <p:sp>
        <p:nvSpPr>
          <p:cNvPr id="12" name="Picture Placeholder 2"/>
          <p:cNvSpPr>
            <a:spLocks noGrp="1"/>
          </p:cNvSpPr>
          <p:nvPr>
            <p:ph type="pic" sz="quarter" idx="10"/>
          </p:nvPr>
        </p:nvSpPr>
        <p:spPr>
          <a:xfrm>
            <a:off x="0" y="-26736"/>
            <a:ext cx="24404390" cy="13836316"/>
          </a:xfrm>
          <a:prstGeom prst="rect">
            <a:avLst/>
          </a:prstGeom>
        </p:spPr>
        <p:txBody>
          <a:bodyPr>
            <a:normAutofit/>
          </a:bodyPr>
          <a:lstStyle>
            <a:lvl1pPr marL="0" indent="0">
              <a:buNone/>
              <a:defRPr sz="2000">
                <a:solidFill>
                  <a:schemeClr val="bg1"/>
                </a:solidFill>
                <a:latin typeface="Raleway Light"/>
                <a:cs typeface="Raleway Light"/>
              </a:defRPr>
            </a:lvl1pPr>
          </a:lstStyle>
          <a:p>
            <a:endParaRPr lang="id-ID" dirty="0"/>
          </a:p>
        </p:txBody>
      </p:sp>
    </p:spTree>
    <p:extLst>
      <p:ext uri="{BB962C8B-B14F-4D97-AF65-F5344CB8AC3E}">
        <p14:creationId xmlns:p14="http://schemas.microsoft.com/office/powerpoint/2010/main" val="1487342980"/>
      </p:ext>
    </p:extLst>
  </p:cSld>
  <p:clrMapOvr>
    <a:masterClrMapping/>
  </p:clrMapOvr>
  <p:transition spd="med"/>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981201"/>
            <a:ext cx="24377650" cy="1174701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37271" y="532472"/>
            <a:ext cx="3857529" cy="2011828"/>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240152" y="12619186"/>
            <a:ext cx="1879111" cy="1122856"/>
          </a:xfrm>
          <a:prstGeom prst="rect">
            <a:avLst/>
          </a:prstGeom>
          <a:ln w="12700">
            <a:noFill/>
          </a:ln>
        </p:spPr>
      </p:pic>
      <p:pic>
        <p:nvPicPr>
          <p:cNvPr id="15" name="Imag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57315" y="3257600"/>
            <a:ext cx="18324171" cy="3456380"/>
          </a:xfrm>
          <a:prstGeom prst="rect">
            <a:avLst/>
          </a:prstGeom>
        </p:spPr>
      </p:pic>
      <p:grpSp>
        <p:nvGrpSpPr>
          <p:cNvPr id="16" name="Groupe 11"/>
          <p:cNvGrpSpPr/>
          <p:nvPr userDrawn="1"/>
        </p:nvGrpSpPr>
        <p:grpSpPr>
          <a:xfrm>
            <a:off x="2239745" y="6858000"/>
            <a:ext cx="19898161" cy="3810000"/>
            <a:chOff x="866164" y="5661248"/>
            <a:chExt cx="7463754" cy="1905000"/>
          </a:xfrm>
        </p:grpSpPr>
        <p:pic>
          <p:nvPicPr>
            <p:cNvPr id="17" name="Imag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9082" y="5661248"/>
              <a:ext cx="1905000" cy="1905000"/>
            </a:xfrm>
            <a:prstGeom prst="rect">
              <a:avLst/>
            </a:prstGeom>
          </p:spPr>
        </p:pic>
        <p:pic>
          <p:nvPicPr>
            <p:cNvPr id="18" name="Imag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72000" y="5661248"/>
              <a:ext cx="1905000" cy="1905000"/>
            </a:xfrm>
            <a:prstGeom prst="rect">
              <a:avLst/>
            </a:prstGeom>
          </p:spPr>
        </p:pic>
        <p:pic>
          <p:nvPicPr>
            <p:cNvPr id="28" name="Imag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24918" y="5661248"/>
              <a:ext cx="1905000" cy="1905000"/>
            </a:xfrm>
            <a:prstGeom prst="rect">
              <a:avLst/>
            </a:prstGeom>
          </p:spPr>
        </p:pic>
        <p:pic>
          <p:nvPicPr>
            <p:cNvPr id="29" name="Imag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6164" y="5661248"/>
              <a:ext cx="1905000" cy="1905000"/>
            </a:xfrm>
            <a:prstGeom prst="rect">
              <a:avLst/>
            </a:prstGeom>
          </p:spPr>
        </p:pic>
      </p:grpSp>
    </p:spTree>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41679" y="2580268"/>
            <a:ext cx="9695474" cy="1828800"/>
          </a:xfrm>
          <a:prstGeom prst="rect">
            <a:avLst/>
          </a:prstGeom>
        </p:spPr>
      </p:pic>
    </p:spTree>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748" y="2679701"/>
            <a:ext cx="21127299" cy="1873250"/>
          </a:xfrm>
          <a:prstGeom prst="rect">
            <a:avLst/>
          </a:prstGeom>
        </p:spPr>
        <p:txBody>
          <a:bodyPr/>
          <a:lstStyle>
            <a:lvl1pPr marL="0" algn="l">
              <a:defRPr sz="4800" b="1">
                <a:solidFill>
                  <a:srgbClr val="434544"/>
                </a:solidFill>
                <a:latin typeface="Verdana" panose="020B0604030504040204" pitchFamily="34" charset="0"/>
                <a:ea typeface="Verdana" panose="020B0604030504040204" pitchFamily="34" charset="0"/>
                <a:cs typeface="Verdana" panose="020B0604030504040204" pitchFamily="34" charset="0"/>
              </a:defRPr>
            </a:lvl1pPr>
          </a:lstStyle>
          <a:p>
            <a:r>
              <a:rPr lang="en-GB" noProof="0" dirty="0" smtClean="0"/>
              <a:t>Click</a:t>
            </a:r>
            <a:r>
              <a:rPr lang="en-GB" dirty="0" smtClean="0"/>
              <a:t> to </a:t>
            </a:r>
            <a:r>
              <a:rPr lang="en-GB" noProof="0" dirty="0" smtClean="0"/>
              <a:t>edit</a:t>
            </a:r>
            <a:r>
              <a:rPr lang="en-GB" dirty="0" smtClean="0"/>
              <a:t> Master title style</a:t>
            </a:r>
            <a:endParaRPr lang="en-GB" dirty="0"/>
          </a:p>
        </p:txBody>
      </p:sp>
      <p:sp>
        <p:nvSpPr>
          <p:cNvPr id="3" name="Content Placeholder 2"/>
          <p:cNvSpPr>
            <a:spLocks noGrp="1"/>
          </p:cNvSpPr>
          <p:nvPr>
            <p:ph idx="1"/>
          </p:nvPr>
        </p:nvSpPr>
        <p:spPr>
          <a:xfrm>
            <a:off x="1625177" y="4984751"/>
            <a:ext cx="21195012" cy="7058026"/>
          </a:xfrm>
          <a:prstGeom prst="rect">
            <a:avLst/>
          </a:prstGeom>
        </p:spPr>
        <p:txBody>
          <a:bodyPr/>
          <a:lstStyle>
            <a:lvl1pPr marL="542926" indent="-542926">
              <a:buClr>
                <a:srgbClr val="434544"/>
              </a:buClr>
              <a:defRPr sz="4400" i="0">
                <a:solidFill>
                  <a:srgbClr val="434544"/>
                </a:solidFill>
                <a:latin typeface="+mj-lt"/>
              </a:defRPr>
            </a:lvl1pPr>
            <a:lvl2pPr marL="1079500" indent="-571500">
              <a:buClr>
                <a:srgbClr val="434544"/>
              </a:buClr>
              <a:defRPr sz="4000" b="0">
                <a:solidFill>
                  <a:srgbClr val="434544"/>
                </a:solidFill>
                <a:latin typeface="+mj-lt"/>
              </a:defRPr>
            </a:lvl2pPr>
            <a:lvl3pPr marL="1435100" indent="-352426">
              <a:buFont typeface="Arial" panose="020B0604020202020204" pitchFamily="34" charset="0"/>
              <a:buChar char="•"/>
              <a:defRPr sz="3600">
                <a:solidFill>
                  <a:srgbClr val="434544"/>
                </a:solidFill>
                <a:latin typeface="+mj-lt"/>
              </a:defRPr>
            </a:lvl3pPr>
            <a:lvl4pPr marL="1793876" indent="-355600">
              <a:buClr>
                <a:srgbClr val="434544"/>
              </a:buClr>
              <a:buFont typeface="Arial" panose="020B0604020202020204" pitchFamily="34" charset="0"/>
              <a:buChar char="•"/>
              <a:defRPr sz="3200">
                <a:solidFill>
                  <a:srgbClr val="434544"/>
                </a:solidFill>
                <a:latin typeface="Verdana" panose="020B0604030504040204" pitchFamily="34" charset="0"/>
                <a:ea typeface="Verdana" panose="020B0604030504040204" pitchFamily="34" charset="0"/>
                <a:cs typeface="Verdana" panose="020B0604030504040204" pitchFamily="34" charset="0"/>
              </a:defRPr>
            </a:lvl4pPr>
            <a:lvl5pPr marL="2149476" indent="-355600">
              <a:buClr>
                <a:srgbClr val="434544"/>
              </a:buClr>
              <a:buFont typeface="Arial" panose="020B0604020202020204" pitchFamily="34" charset="0"/>
              <a:buChar char="•"/>
              <a:defRPr sz="2800">
                <a:solidFill>
                  <a:srgbClr val="434544"/>
                </a:solidFill>
                <a:latin typeface="+mj-lt"/>
              </a:defRPr>
            </a:lvl5pPr>
          </a:lstStyle>
          <a:p>
            <a:pPr lvl="0"/>
            <a:r>
              <a:rPr lang="en-GB" dirty="0" smtClean="0"/>
              <a:t>Click </a:t>
            </a:r>
            <a:r>
              <a:rPr lang="en-GB" noProof="0" dirty="0" smtClean="0"/>
              <a:t>to</a:t>
            </a:r>
            <a:r>
              <a:rPr lang="en-GB" dirty="0" smtClean="0"/>
              <a:t> edit Master text styles</a:t>
            </a:r>
          </a:p>
          <a:p>
            <a:pPr lvl="1"/>
            <a:r>
              <a:rPr lang="en-GB" dirty="0" smtClean="0"/>
              <a:t>2nd level</a:t>
            </a:r>
          </a:p>
          <a:p>
            <a:pPr lvl="2"/>
            <a:r>
              <a:rPr lang="en-GB" dirty="0" smtClean="0"/>
              <a:t>3rd level</a:t>
            </a:r>
          </a:p>
          <a:p>
            <a:pPr lvl="3"/>
            <a:r>
              <a:rPr lang="en-GB" dirty="0" smtClean="0"/>
              <a:t>4th level</a:t>
            </a:r>
          </a:p>
          <a:p>
            <a:pPr lvl="4"/>
            <a:r>
              <a:rPr lang="en-GB" dirty="0" smtClean="0"/>
              <a:t>5th level</a:t>
            </a:r>
            <a:endParaRPr lang="en-GB" dirty="0"/>
          </a:p>
        </p:txBody>
      </p:sp>
    </p:spTree>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1625178" y="3217334"/>
            <a:ext cx="10179927" cy="9059332"/>
          </a:xfrm>
          <a:prstGeom prst="rect">
            <a:avLst/>
          </a:prstGeom>
        </p:spPr>
        <p:txBody>
          <a:bodyPr/>
          <a:lstStyle>
            <a:lvl1pPr marL="542926" indent="-542926">
              <a:buClr>
                <a:srgbClr val="434544"/>
              </a:buClr>
              <a:defRPr sz="3600" i="0">
                <a:solidFill>
                  <a:srgbClr val="434544"/>
                </a:solidFill>
                <a:latin typeface="+mj-lt"/>
              </a:defRPr>
            </a:lvl1pPr>
            <a:lvl2pPr marL="1079500" indent="-571500">
              <a:buClr>
                <a:srgbClr val="434544"/>
              </a:buClr>
              <a:defRPr sz="3600" b="0">
                <a:solidFill>
                  <a:srgbClr val="434544"/>
                </a:solidFill>
                <a:latin typeface="+mj-lt"/>
              </a:defRPr>
            </a:lvl2pPr>
            <a:lvl3pPr marL="1435100" indent="-352426">
              <a:buFont typeface="Arial" panose="020B0604020202020204" pitchFamily="34" charset="0"/>
              <a:buChar char="•"/>
              <a:defRPr sz="3200">
                <a:solidFill>
                  <a:srgbClr val="434544"/>
                </a:solidFill>
                <a:latin typeface="+mj-lt"/>
              </a:defRPr>
            </a:lvl3pPr>
            <a:lvl4pPr marL="1793876" indent="-355600">
              <a:buClr>
                <a:srgbClr val="434544"/>
              </a:buClr>
              <a:buFont typeface="Arial" panose="020B0604020202020204" pitchFamily="34" charset="0"/>
              <a:buChar char="•"/>
              <a:defRPr sz="2800">
                <a:solidFill>
                  <a:srgbClr val="434544"/>
                </a:solidFill>
                <a:latin typeface="Verdana" panose="020B0604030504040204" pitchFamily="34" charset="0"/>
                <a:ea typeface="Verdana" panose="020B0604030504040204" pitchFamily="34" charset="0"/>
                <a:cs typeface="Verdana" panose="020B0604030504040204" pitchFamily="34" charset="0"/>
              </a:defRPr>
            </a:lvl4pPr>
            <a:lvl5pPr marL="2149476" indent="-355600">
              <a:buClr>
                <a:srgbClr val="434544"/>
              </a:buClr>
              <a:buFont typeface="Arial" panose="020B0604020202020204" pitchFamily="34" charset="0"/>
              <a:buChar char="•"/>
              <a:defRPr sz="2400">
                <a:solidFill>
                  <a:srgbClr val="434544"/>
                </a:solidFill>
                <a:latin typeface="+mj-lt"/>
              </a:defRPr>
            </a:lvl5pPr>
          </a:lstStyle>
          <a:p>
            <a:pPr lvl="0"/>
            <a:r>
              <a:rPr lang="en-GB" noProof="0" dirty="0" smtClean="0"/>
              <a:t>Click to edit Master text styles</a:t>
            </a:r>
          </a:p>
          <a:p>
            <a:pPr lvl="1"/>
            <a:r>
              <a:rPr lang="en-GB" noProof="0" dirty="0" smtClean="0"/>
              <a:t>2nd level</a:t>
            </a:r>
          </a:p>
          <a:p>
            <a:pPr lvl="2"/>
            <a:r>
              <a:rPr lang="en-GB" noProof="0" dirty="0" smtClean="0"/>
              <a:t>3rd level</a:t>
            </a:r>
          </a:p>
          <a:p>
            <a:pPr lvl="3"/>
            <a:r>
              <a:rPr lang="en-GB" noProof="0" dirty="0" smtClean="0"/>
              <a:t>4th level</a:t>
            </a:r>
          </a:p>
          <a:p>
            <a:pPr lvl="4"/>
            <a:r>
              <a:rPr lang="en-GB" noProof="0" dirty="0" smtClean="0"/>
              <a:t>5th level</a:t>
            </a:r>
            <a:endParaRPr lang="en-GB" noProof="0" dirty="0"/>
          </a:p>
        </p:txBody>
      </p:sp>
      <p:sp>
        <p:nvSpPr>
          <p:cNvPr id="9" name="Content Placeholder 2"/>
          <p:cNvSpPr>
            <a:spLocks noGrp="1"/>
          </p:cNvSpPr>
          <p:nvPr>
            <p:ph idx="10"/>
          </p:nvPr>
        </p:nvSpPr>
        <p:spPr>
          <a:xfrm>
            <a:off x="12504835" y="3217334"/>
            <a:ext cx="10179927" cy="9059332"/>
          </a:xfrm>
          <a:prstGeom prst="rect">
            <a:avLst/>
          </a:prstGeom>
        </p:spPr>
        <p:txBody>
          <a:bodyPr/>
          <a:lstStyle>
            <a:lvl1pPr marL="542926" indent="-542926">
              <a:buClr>
                <a:srgbClr val="434544"/>
              </a:buClr>
              <a:defRPr sz="3600" i="0">
                <a:solidFill>
                  <a:srgbClr val="434544"/>
                </a:solidFill>
                <a:latin typeface="+mj-lt"/>
              </a:defRPr>
            </a:lvl1pPr>
            <a:lvl2pPr marL="1079500" indent="-571500">
              <a:buClr>
                <a:srgbClr val="434544"/>
              </a:buClr>
              <a:defRPr sz="3200" b="0">
                <a:solidFill>
                  <a:srgbClr val="434544"/>
                </a:solidFill>
                <a:latin typeface="+mj-lt"/>
              </a:defRPr>
            </a:lvl2pPr>
            <a:lvl3pPr marL="1435100" indent="-352426">
              <a:buFont typeface="Arial" panose="020B0604020202020204" pitchFamily="34" charset="0"/>
              <a:buChar char="•"/>
              <a:defRPr sz="2800">
                <a:solidFill>
                  <a:srgbClr val="434544"/>
                </a:solidFill>
                <a:latin typeface="+mj-lt"/>
              </a:defRPr>
            </a:lvl3pPr>
            <a:lvl4pPr marL="1793876" indent="-355600">
              <a:buClr>
                <a:srgbClr val="434544"/>
              </a:buClr>
              <a:buFont typeface="Arial" panose="020B0604020202020204" pitchFamily="34" charset="0"/>
              <a:buChar char="•"/>
              <a:defRPr sz="2400">
                <a:solidFill>
                  <a:srgbClr val="434544"/>
                </a:solidFill>
                <a:latin typeface="Verdana" panose="020B0604030504040204" pitchFamily="34" charset="0"/>
                <a:ea typeface="Verdana" panose="020B0604030504040204" pitchFamily="34" charset="0"/>
                <a:cs typeface="Verdana" panose="020B0604030504040204" pitchFamily="34" charset="0"/>
              </a:defRPr>
            </a:lvl4pPr>
            <a:lvl5pPr marL="2149476" indent="-355600">
              <a:buClr>
                <a:srgbClr val="434544"/>
              </a:buClr>
              <a:buFont typeface="Arial" panose="020B0604020202020204" pitchFamily="34" charset="0"/>
              <a:buChar char="•"/>
              <a:defRPr sz="2200">
                <a:solidFill>
                  <a:srgbClr val="434544"/>
                </a:solidFill>
                <a:latin typeface="+mj-lt"/>
              </a:defRPr>
            </a:lvl5pPr>
          </a:lstStyle>
          <a:p>
            <a:pPr lvl="0"/>
            <a:r>
              <a:rPr lang="en-GB" noProof="0" dirty="0" smtClean="0"/>
              <a:t>Click to edit Master text styles</a:t>
            </a:r>
          </a:p>
          <a:p>
            <a:pPr lvl="1"/>
            <a:r>
              <a:rPr lang="en-GB" noProof="0" dirty="0" smtClean="0"/>
              <a:t>2nd level</a:t>
            </a:r>
          </a:p>
          <a:p>
            <a:pPr lvl="2"/>
            <a:r>
              <a:rPr lang="en-GB" noProof="0" dirty="0" smtClean="0"/>
              <a:t>3rd level</a:t>
            </a:r>
          </a:p>
          <a:p>
            <a:pPr lvl="3"/>
            <a:r>
              <a:rPr lang="en-GB" noProof="0" dirty="0" smtClean="0"/>
              <a:t>4th level</a:t>
            </a:r>
          </a:p>
          <a:p>
            <a:pPr lvl="4"/>
            <a:r>
              <a:rPr lang="en-GB" noProof="0" dirty="0" smtClean="0"/>
              <a:t>5th level</a:t>
            </a:r>
            <a:endParaRPr lang="en-GB" noProof="0" dirty="0"/>
          </a:p>
        </p:txBody>
      </p:sp>
    </p:spTree>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981201"/>
            <a:ext cx="24377650" cy="1174701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37271" y="532472"/>
            <a:ext cx="3857529" cy="2011828"/>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240152" y="12636120"/>
            <a:ext cx="1879111" cy="1122856"/>
          </a:xfrm>
          <a:prstGeom prst="rect">
            <a:avLst/>
          </a:prstGeom>
        </p:spPr>
      </p:pic>
      <p:pic>
        <p:nvPicPr>
          <p:cNvPr id="14" name="Imag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109260" y="3257600"/>
            <a:ext cx="16159124" cy="3048000"/>
          </a:xfrm>
          <a:prstGeom prst="rect">
            <a:avLst/>
          </a:prstGeom>
        </p:spPr>
      </p:pic>
      <p:sp>
        <p:nvSpPr>
          <p:cNvPr id="15" name="TextBox 14"/>
          <p:cNvSpPr txBox="1"/>
          <p:nvPr userDrawn="1"/>
        </p:nvSpPr>
        <p:spPr>
          <a:xfrm>
            <a:off x="-3" y="6549212"/>
            <a:ext cx="24377650" cy="2062103"/>
          </a:xfrm>
          <a:prstGeom prst="rect">
            <a:avLst/>
          </a:prstGeom>
          <a:noFill/>
        </p:spPr>
        <p:txBody>
          <a:bodyPr wrap="square" rtlCol="0">
            <a:spAutoFit/>
          </a:bodyPr>
          <a:lstStyle/>
          <a:p>
            <a:pPr algn="ctr" defTabSz="1828800" fontAlgn="base">
              <a:spcBef>
                <a:spcPct val="0"/>
              </a:spcBef>
              <a:spcAft>
                <a:spcPct val="0"/>
              </a:spcAft>
            </a:pPr>
            <a:r>
              <a:rPr lang="en-GB" sz="6400" b="1" smtClean="0">
                <a:solidFill>
                  <a:srgbClr val="444543"/>
                </a:solidFill>
              </a:rPr>
              <a:t>THANK YOU</a:t>
            </a:r>
            <a:br>
              <a:rPr lang="en-GB" sz="6400" b="1" smtClean="0">
                <a:solidFill>
                  <a:srgbClr val="444543"/>
                </a:solidFill>
              </a:rPr>
            </a:br>
            <a:r>
              <a:rPr lang="en-GB" sz="6400" b="1" smtClean="0">
                <a:solidFill>
                  <a:srgbClr val="444543"/>
                </a:solidFill>
              </a:rPr>
              <a:t>FOR YOUR ATTENTION</a:t>
            </a:r>
            <a:endParaRPr lang="en-GB" sz="6400" b="1">
              <a:solidFill>
                <a:srgbClr val="444543"/>
              </a:solidFill>
            </a:endParaRPr>
          </a:p>
        </p:txBody>
      </p:sp>
      <p:pic>
        <p:nvPicPr>
          <p:cNvPr id="16" name="Picture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4289" y="11786457"/>
            <a:ext cx="866716" cy="650206"/>
          </a:xfrm>
          <a:prstGeom prst="rect">
            <a:avLst/>
          </a:prstGeom>
        </p:spPr>
      </p:pic>
      <p:sp>
        <p:nvSpPr>
          <p:cNvPr id="17" name="TextBox 16"/>
          <p:cNvSpPr txBox="1"/>
          <p:nvPr userDrawn="1"/>
        </p:nvSpPr>
        <p:spPr>
          <a:xfrm>
            <a:off x="4719196" y="11858459"/>
            <a:ext cx="3585090" cy="400110"/>
          </a:xfrm>
          <a:prstGeom prst="rect">
            <a:avLst/>
          </a:prstGeom>
          <a:noFill/>
        </p:spPr>
        <p:txBody>
          <a:bodyPr wrap="square" rtlCol="0">
            <a:spAutoFit/>
          </a:bodyPr>
          <a:lstStyle/>
          <a:p>
            <a:pPr algn="r" defTabSz="1828800" fontAlgn="base">
              <a:spcBef>
                <a:spcPct val="0"/>
              </a:spcBef>
              <a:spcAft>
                <a:spcPct val="0"/>
              </a:spcAft>
            </a:pPr>
            <a:r>
              <a:rPr lang="en-GB" sz="2000" dirty="0" smtClean="0">
                <a:solidFill>
                  <a:srgbClr val="444543"/>
                </a:solidFill>
              </a:rPr>
              <a:t>EASME on Twitter</a:t>
            </a:r>
          </a:p>
        </p:txBody>
      </p:sp>
      <p:sp>
        <p:nvSpPr>
          <p:cNvPr id="20" name="TextBox 19"/>
          <p:cNvSpPr txBox="1"/>
          <p:nvPr userDrawn="1"/>
        </p:nvSpPr>
        <p:spPr>
          <a:xfrm>
            <a:off x="9171006" y="11858460"/>
            <a:ext cx="10313292" cy="400110"/>
          </a:xfrm>
          <a:prstGeom prst="rect">
            <a:avLst/>
          </a:prstGeom>
          <a:noFill/>
        </p:spPr>
        <p:txBody>
          <a:bodyPr wrap="square" rtlCol="0">
            <a:spAutoFit/>
          </a:bodyPr>
          <a:lstStyle/>
          <a:p>
            <a:pPr defTabSz="1828800" fontAlgn="base">
              <a:spcBef>
                <a:spcPct val="0"/>
              </a:spcBef>
              <a:spcAft>
                <a:spcPct val="0"/>
              </a:spcAft>
            </a:pPr>
            <a:r>
              <a:rPr lang="en-GB" sz="2000" dirty="0" smtClean="0">
                <a:solidFill>
                  <a:srgbClr val="444543"/>
                </a:solidFill>
              </a:rPr>
              <a:t>@</a:t>
            </a:r>
            <a:r>
              <a:rPr lang="en-GB" sz="2000" dirty="0">
                <a:solidFill>
                  <a:srgbClr val="444543"/>
                </a:solidFill>
              </a:rPr>
              <a:t>H2020EE • @</a:t>
            </a:r>
            <a:r>
              <a:rPr lang="en-GB" sz="2000" dirty="0" smtClean="0">
                <a:solidFill>
                  <a:srgbClr val="444543"/>
                </a:solidFill>
              </a:rPr>
              <a:t>H2020SME • </a:t>
            </a:r>
            <a:r>
              <a:rPr lang="en-GB" sz="2000" dirty="0">
                <a:solidFill>
                  <a:srgbClr val="444543"/>
                </a:solidFill>
              </a:rPr>
              <a:t>@</a:t>
            </a:r>
            <a:r>
              <a:rPr lang="en-GB" sz="2000" dirty="0" smtClean="0">
                <a:solidFill>
                  <a:srgbClr val="444543"/>
                </a:solidFill>
              </a:rPr>
              <a:t>EEN_EU • @EU_ECOINNO</a:t>
            </a:r>
            <a:endParaRPr lang="en-GB" sz="2000" dirty="0">
              <a:solidFill>
                <a:srgbClr val="444543"/>
              </a:solidFill>
            </a:endParaRPr>
          </a:p>
        </p:txBody>
      </p:sp>
    </p:spTree>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981201"/>
            <a:ext cx="24377650" cy="1174701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37271" y="531812"/>
            <a:ext cx="3857529" cy="201314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40152" y="12618641"/>
            <a:ext cx="1879111" cy="1123950"/>
          </a:xfrm>
          <a:prstGeom prst="rect">
            <a:avLst/>
          </a:prstGeom>
          <a:ln w="12700">
            <a:noFill/>
          </a:ln>
        </p:spPr>
      </p:pic>
      <p:pic>
        <p:nvPicPr>
          <p:cNvPr id="15" name="Imag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29789" y="3257600"/>
            <a:ext cx="18918072" cy="3048000"/>
          </a:xfrm>
          <a:prstGeom prst="rect">
            <a:avLst/>
          </a:prstGeom>
        </p:spPr>
      </p:pic>
      <p:grpSp>
        <p:nvGrpSpPr>
          <p:cNvPr id="16" name="Groupe 11"/>
          <p:cNvGrpSpPr/>
          <p:nvPr userDrawn="1"/>
        </p:nvGrpSpPr>
        <p:grpSpPr>
          <a:xfrm>
            <a:off x="2239745" y="6858000"/>
            <a:ext cx="19898161" cy="3810000"/>
            <a:chOff x="866164" y="5661248"/>
            <a:chExt cx="7463754" cy="1905000"/>
          </a:xfrm>
        </p:grpSpPr>
        <p:pic>
          <p:nvPicPr>
            <p:cNvPr id="17" name="Imag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19082" y="5661248"/>
              <a:ext cx="1905000" cy="1905000"/>
            </a:xfrm>
            <a:prstGeom prst="rect">
              <a:avLst/>
            </a:prstGeom>
          </p:spPr>
        </p:pic>
        <p:pic>
          <p:nvPicPr>
            <p:cNvPr id="18" name="Imag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72000" y="5661248"/>
              <a:ext cx="1905000" cy="1905000"/>
            </a:xfrm>
            <a:prstGeom prst="rect">
              <a:avLst/>
            </a:prstGeom>
          </p:spPr>
        </p:pic>
        <p:pic>
          <p:nvPicPr>
            <p:cNvPr id="28" name="Imag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24918" y="5661248"/>
              <a:ext cx="1905000" cy="1905000"/>
            </a:xfrm>
            <a:prstGeom prst="rect">
              <a:avLst/>
            </a:prstGeom>
          </p:spPr>
        </p:pic>
        <p:pic>
          <p:nvPicPr>
            <p:cNvPr id="29" name="Imag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6164" y="5661248"/>
              <a:ext cx="1905000" cy="1905000"/>
            </a:xfrm>
            <a:prstGeom prst="rect">
              <a:avLst/>
            </a:prstGeom>
          </p:spPr>
        </p:pic>
      </p:grpSp>
    </p:spTree>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5"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3993" y="2580268"/>
            <a:ext cx="11350846" cy="1828800"/>
          </a:xfrm>
          <a:prstGeom prst="rect">
            <a:avLst/>
          </a:prstGeom>
        </p:spPr>
      </p:pic>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sp>
        <p:nvSpPr>
          <p:cNvPr id="17" name="Picture Placeholder 13"/>
          <p:cNvSpPr>
            <a:spLocks noGrp="1"/>
          </p:cNvSpPr>
          <p:nvPr>
            <p:ph type="pic" sz="quarter" idx="13"/>
          </p:nvPr>
        </p:nvSpPr>
        <p:spPr>
          <a:xfrm>
            <a:off x="-3176" y="0"/>
            <a:ext cx="24426546"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7355361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748" y="2679701"/>
            <a:ext cx="21127299" cy="1873250"/>
          </a:xfrm>
          <a:prstGeom prst="rect">
            <a:avLst/>
          </a:prstGeom>
        </p:spPr>
        <p:txBody>
          <a:bodyPr/>
          <a:lstStyle>
            <a:lvl1pPr marL="0" algn="l">
              <a:defRPr sz="4800" b="1">
                <a:solidFill>
                  <a:srgbClr val="434544"/>
                </a:solidFill>
                <a:latin typeface="Verdana" panose="020B0604030504040204" pitchFamily="34" charset="0"/>
                <a:ea typeface="Verdana" panose="020B0604030504040204" pitchFamily="34" charset="0"/>
                <a:cs typeface="Verdana" panose="020B0604030504040204" pitchFamily="34" charset="0"/>
              </a:defRPr>
            </a:lvl1pPr>
          </a:lstStyle>
          <a:p>
            <a:r>
              <a:rPr lang="en-GB" noProof="0" dirty="0" smtClean="0"/>
              <a:t>Click</a:t>
            </a:r>
            <a:r>
              <a:rPr lang="en-GB" dirty="0" smtClean="0"/>
              <a:t> to </a:t>
            </a:r>
            <a:r>
              <a:rPr lang="en-GB" noProof="0" dirty="0" smtClean="0"/>
              <a:t>edit</a:t>
            </a:r>
            <a:r>
              <a:rPr lang="en-GB" dirty="0" smtClean="0"/>
              <a:t> Master title style</a:t>
            </a:r>
            <a:endParaRPr lang="en-GB" dirty="0"/>
          </a:p>
        </p:txBody>
      </p:sp>
      <p:sp>
        <p:nvSpPr>
          <p:cNvPr id="3" name="Content Placeholder 2"/>
          <p:cNvSpPr>
            <a:spLocks noGrp="1"/>
          </p:cNvSpPr>
          <p:nvPr>
            <p:ph idx="1"/>
          </p:nvPr>
        </p:nvSpPr>
        <p:spPr>
          <a:xfrm>
            <a:off x="1625177" y="4984750"/>
            <a:ext cx="21195012" cy="7665848"/>
          </a:xfrm>
          <a:prstGeom prst="rect">
            <a:avLst/>
          </a:prstGeom>
        </p:spPr>
        <p:txBody>
          <a:bodyPr>
            <a:normAutofit/>
          </a:bodyPr>
          <a:lstStyle>
            <a:lvl1pPr marL="542926" indent="-542926">
              <a:buClr>
                <a:srgbClr val="434544"/>
              </a:buClr>
              <a:defRPr sz="4400" i="0">
                <a:solidFill>
                  <a:srgbClr val="434544"/>
                </a:solidFill>
                <a:latin typeface="+mj-lt"/>
              </a:defRPr>
            </a:lvl1pPr>
            <a:lvl2pPr marL="1079500" indent="-571500">
              <a:spcBef>
                <a:spcPts val="0"/>
              </a:spcBef>
              <a:buClr>
                <a:srgbClr val="434544"/>
              </a:buClr>
              <a:defRPr sz="3600" b="0">
                <a:solidFill>
                  <a:srgbClr val="434544"/>
                </a:solidFill>
                <a:latin typeface="+mj-lt"/>
              </a:defRPr>
            </a:lvl2pPr>
            <a:lvl3pPr marL="1435100" indent="-352426">
              <a:buFont typeface="Arial" panose="020B0604020202020204" pitchFamily="34" charset="0"/>
              <a:buChar char="•"/>
              <a:defRPr sz="3200">
                <a:solidFill>
                  <a:srgbClr val="434544"/>
                </a:solidFill>
                <a:latin typeface="+mj-lt"/>
              </a:defRPr>
            </a:lvl3pPr>
            <a:lvl4pPr marL="1793876" indent="-355600">
              <a:buClr>
                <a:srgbClr val="434544"/>
              </a:buClr>
              <a:buFont typeface="Arial" panose="020B0604020202020204" pitchFamily="34" charset="0"/>
              <a:buChar char="•"/>
              <a:defRPr sz="2800">
                <a:solidFill>
                  <a:srgbClr val="434544"/>
                </a:solidFill>
                <a:latin typeface="Verdana" panose="020B0604030504040204" pitchFamily="34" charset="0"/>
                <a:ea typeface="Verdana" panose="020B0604030504040204" pitchFamily="34" charset="0"/>
                <a:cs typeface="Verdana" panose="020B0604030504040204" pitchFamily="34" charset="0"/>
              </a:defRPr>
            </a:lvl4pPr>
            <a:lvl5pPr marL="2149476" indent="-355600">
              <a:buClr>
                <a:srgbClr val="434544"/>
              </a:buClr>
              <a:buFont typeface="Arial" panose="020B0604020202020204" pitchFamily="34" charset="0"/>
              <a:buChar char="•"/>
              <a:defRPr sz="2400">
                <a:solidFill>
                  <a:srgbClr val="434544"/>
                </a:solidFill>
                <a:latin typeface="+mj-lt"/>
              </a:defRPr>
            </a:lvl5pPr>
          </a:lstStyle>
          <a:p>
            <a:pPr lvl="0"/>
            <a:r>
              <a:rPr lang="en-GB" dirty="0" smtClean="0"/>
              <a:t>Click </a:t>
            </a:r>
            <a:r>
              <a:rPr lang="en-GB" noProof="0" dirty="0" smtClean="0"/>
              <a:t>to</a:t>
            </a:r>
            <a:r>
              <a:rPr lang="en-GB" dirty="0" smtClean="0"/>
              <a:t> edit Master text styles</a:t>
            </a:r>
          </a:p>
          <a:p>
            <a:pPr lvl="1"/>
            <a:r>
              <a:rPr lang="en-GB" dirty="0" smtClean="0"/>
              <a:t>2nd level</a:t>
            </a:r>
          </a:p>
          <a:p>
            <a:pPr lvl="2"/>
            <a:r>
              <a:rPr lang="en-GB" dirty="0" smtClean="0"/>
              <a:t>3rd level</a:t>
            </a:r>
          </a:p>
          <a:p>
            <a:pPr lvl="3"/>
            <a:r>
              <a:rPr lang="en-GB" dirty="0" smtClean="0"/>
              <a:t>4th level</a:t>
            </a:r>
          </a:p>
          <a:p>
            <a:pPr lvl="4"/>
            <a:r>
              <a:rPr lang="en-GB" dirty="0" smtClean="0"/>
              <a:t>5th level</a:t>
            </a:r>
            <a:endParaRPr lang="en-GB" dirty="0"/>
          </a:p>
        </p:txBody>
      </p:sp>
    </p:spTree>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1625178" y="3217334"/>
            <a:ext cx="10179927" cy="9059332"/>
          </a:xfrm>
          <a:prstGeom prst="rect">
            <a:avLst/>
          </a:prstGeom>
        </p:spPr>
        <p:txBody>
          <a:bodyPr/>
          <a:lstStyle>
            <a:lvl1pPr marL="542926" indent="-542926">
              <a:buClr>
                <a:srgbClr val="434544"/>
              </a:buClr>
              <a:defRPr sz="4400" i="0">
                <a:solidFill>
                  <a:srgbClr val="434544"/>
                </a:solidFill>
                <a:latin typeface="+mj-lt"/>
              </a:defRPr>
            </a:lvl1pPr>
            <a:lvl2pPr marL="1079500" indent="-571500">
              <a:buClr>
                <a:srgbClr val="434544"/>
              </a:buClr>
              <a:defRPr sz="4000" b="0">
                <a:solidFill>
                  <a:srgbClr val="434544"/>
                </a:solidFill>
                <a:latin typeface="+mj-lt"/>
              </a:defRPr>
            </a:lvl2pPr>
            <a:lvl3pPr marL="1435100" indent="-352426">
              <a:buFont typeface="Arial" panose="020B0604020202020204" pitchFamily="34" charset="0"/>
              <a:buChar char="•"/>
              <a:defRPr sz="3600">
                <a:solidFill>
                  <a:srgbClr val="434544"/>
                </a:solidFill>
                <a:latin typeface="+mj-lt"/>
              </a:defRPr>
            </a:lvl3pPr>
            <a:lvl4pPr marL="1793876" indent="-355600">
              <a:buClr>
                <a:srgbClr val="434544"/>
              </a:buClr>
              <a:buFont typeface="Arial" panose="020B0604020202020204" pitchFamily="34" charset="0"/>
              <a:buChar char="•"/>
              <a:defRPr sz="3200">
                <a:solidFill>
                  <a:srgbClr val="434544"/>
                </a:solidFill>
                <a:latin typeface="Verdana" panose="020B0604030504040204" pitchFamily="34" charset="0"/>
                <a:ea typeface="Verdana" panose="020B0604030504040204" pitchFamily="34" charset="0"/>
                <a:cs typeface="Verdana" panose="020B0604030504040204" pitchFamily="34" charset="0"/>
              </a:defRPr>
            </a:lvl4pPr>
            <a:lvl5pPr marL="2149476" indent="-355600">
              <a:buClr>
                <a:srgbClr val="434544"/>
              </a:buClr>
              <a:buFont typeface="Arial" panose="020B0604020202020204" pitchFamily="34" charset="0"/>
              <a:buChar char="•"/>
              <a:defRPr sz="2800">
                <a:solidFill>
                  <a:srgbClr val="434544"/>
                </a:solidFill>
                <a:latin typeface="+mj-lt"/>
              </a:defRPr>
            </a:lvl5pPr>
          </a:lstStyle>
          <a:p>
            <a:pPr lvl="0"/>
            <a:r>
              <a:rPr lang="en-GB" noProof="0" dirty="0" smtClean="0"/>
              <a:t>Click to edit Master text styles</a:t>
            </a:r>
          </a:p>
          <a:p>
            <a:pPr lvl="1"/>
            <a:r>
              <a:rPr lang="en-GB" noProof="0" dirty="0" smtClean="0"/>
              <a:t>2nd level</a:t>
            </a:r>
          </a:p>
          <a:p>
            <a:pPr lvl="2"/>
            <a:r>
              <a:rPr lang="en-GB" noProof="0" dirty="0" smtClean="0"/>
              <a:t>3rd level</a:t>
            </a:r>
          </a:p>
          <a:p>
            <a:pPr lvl="3"/>
            <a:r>
              <a:rPr lang="en-GB" noProof="0" dirty="0" smtClean="0"/>
              <a:t>4th level</a:t>
            </a:r>
          </a:p>
          <a:p>
            <a:pPr lvl="4"/>
            <a:r>
              <a:rPr lang="en-GB" noProof="0" dirty="0" smtClean="0"/>
              <a:t>5th level</a:t>
            </a:r>
            <a:endParaRPr lang="en-GB" noProof="0" dirty="0"/>
          </a:p>
        </p:txBody>
      </p:sp>
      <p:sp>
        <p:nvSpPr>
          <p:cNvPr id="9" name="Content Placeholder 2"/>
          <p:cNvSpPr>
            <a:spLocks noGrp="1"/>
          </p:cNvSpPr>
          <p:nvPr>
            <p:ph idx="10"/>
          </p:nvPr>
        </p:nvSpPr>
        <p:spPr>
          <a:xfrm>
            <a:off x="12504835" y="3217334"/>
            <a:ext cx="10179927" cy="9059332"/>
          </a:xfrm>
          <a:prstGeom prst="rect">
            <a:avLst/>
          </a:prstGeom>
        </p:spPr>
        <p:txBody>
          <a:bodyPr/>
          <a:lstStyle>
            <a:lvl1pPr marL="542926" indent="-542926">
              <a:buClr>
                <a:srgbClr val="434544"/>
              </a:buClr>
              <a:defRPr sz="4400" i="0">
                <a:solidFill>
                  <a:srgbClr val="434544"/>
                </a:solidFill>
                <a:latin typeface="+mj-lt"/>
              </a:defRPr>
            </a:lvl1pPr>
            <a:lvl2pPr marL="1079500" indent="-571500">
              <a:buClr>
                <a:srgbClr val="434544"/>
              </a:buClr>
              <a:defRPr b="0">
                <a:solidFill>
                  <a:srgbClr val="434544"/>
                </a:solidFill>
                <a:latin typeface="+mj-lt"/>
              </a:defRPr>
            </a:lvl2pPr>
            <a:lvl3pPr marL="1435100" indent="-352426">
              <a:buFont typeface="Arial" panose="020B0604020202020204" pitchFamily="34" charset="0"/>
              <a:buChar char="•"/>
              <a:defRPr sz="3600">
                <a:solidFill>
                  <a:srgbClr val="434544"/>
                </a:solidFill>
                <a:latin typeface="+mj-lt"/>
              </a:defRPr>
            </a:lvl3pPr>
            <a:lvl4pPr marL="1793876" indent="-355600">
              <a:buClr>
                <a:srgbClr val="434544"/>
              </a:buClr>
              <a:buFont typeface="Arial" panose="020B0604020202020204" pitchFamily="34" charset="0"/>
              <a:buChar char="•"/>
              <a:defRPr sz="3200">
                <a:solidFill>
                  <a:srgbClr val="434544"/>
                </a:solidFill>
                <a:latin typeface="Verdana" panose="020B0604030504040204" pitchFamily="34" charset="0"/>
                <a:ea typeface="Verdana" panose="020B0604030504040204" pitchFamily="34" charset="0"/>
                <a:cs typeface="Verdana" panose="020B0604030504040204" pitchFamily="34" charset="0"/>
              </a:defRPr>
            </a:lvl4pPr>
            <a:lvl5pPr marL="2149476" indent="-355600">
              <a:buClr>
                <a:srgbClr val="434544"/>
              </a:buClr>
              <a:buFont typeface="Arial" panose="020B0604020202020204" pitchFamily="34" charset="0"/>
              <a:buChar char="•"/>
              <a:defRPr sz="2800">
                <a:solidFill>
                  <a:srgbClr val="434544"/>
                </a:solidFill>
                <a:latin typeface="+mj-lt"/>
              </a:defRPr>
            </a:lvl5pPr>
          </a:lstStyle>
          <a:p>
            <a:pPr lvl="0"/>
            <a:r>
              <a:rPr lang="en-GB" noProof="0" dirty="0" smtClean="0"/>
              <a:t>Click to edit Master text styles</a:t>
            </a:r>
          </a:p>
          <a:p>
            <a:pPr lvl="1"/>
            <a:r>
              <a:rPr lang="en-GB" noProof="0" dirty="0" smtClean="0"/>
              <a:t>2nd level</a:t>
            </a:r>
          </a:p>
          <a:p>
            <a:pPr lvl="2"/>
            <a:r>
              <a:rPr lang="en-GB" noProof="0" dirty="0" smtClean="0"/>
              <a:t>3rd level</a:t>
            </a:r>
          </a:p>
          <a:p>
            <a:pPr lvl="3"/>
            <a:r>
              <a:rPr lang="en-GB" noProof="0" dirty="0" smtClean="0"/>
              <a:t>4th level</a:t>
            </a:r>
          </a:p>
          <a:p>
            <a:pPr lvl="4"/>
            <a:r>
              <a:rPr lang="en-GB" noProof="0" dirty="0" smtClean="0"/>
              <a:t>5th level</a:t>
            </a:r>
            <a:endParaRPr lang="en-GB" noProof="0" dirty="0"/>
          </a:p>
        </p:txBody>
      </p:sp>
    </p:spTree>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981201"/>
            <a:ext cx="24377650" cy="1174701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37271" y="531812"/>
            <a:ext cx="3857529" cy="201314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40152" y="12635575"/>
            <a:ext cx="1879111" cy="1123950"/>
          </a:xfrm>
          <a:prstGeom prst="rect">
            <a:avLst/>
          </a:prstGeom>
        </p:spPr>
      </p:pic>
      <p:pic>
        <p:nvPicPr>
          <p:cNvPr id="14" name="Imag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29789" y="3257600"/>
            <a:ext cx="18918072" cy="3048000"/>
          </a:xfrm>
          <a:prstGeom prst="rect">
            <a:avLst/>
          </a:prstGeom>
        </p:spPr>
      </p:pic>
      <p:sp>
        <p:nvSpPr>
          <p:cNvPr id="15" name="TextBox 14"/>
          <p:cNvSpPr txBox="1"/>
          <p:nvPr userDrawn="1"/>
        </p:nvSpPr>
        <p:spPr>
          <a:xfrm>
            <a:off x="-3" y="6549212"/>
            <a:ext cx="24377650" cy="2062103"/>
          </a:xfrm>
          <a:prstGeom prst="rect">
            <a:avLst/>
          </a:prstGeom>
          <a:noFill/>
        </p:spPr>
        <p:txBody>
          <a:bodyPr wrap="square" rtlCol="0">
            <a:spAutoFit/>
          </a:bodyPr>
          <a:lstStyle/>
          <a:p>
            <a:pPr algn="ctr" defTabSz="1828800" fontAlgn="base">
              <a:spcBef>
                <a:spcPct val="0"/>
              </a:spcBef>
              <a:spcAft>
                <a:spcPct val="0"/>
              </a:spcAft>
            </a:pPr>
            <a:r>
              <a:rPr lang="en-GB" sz="6400" b="1" smtClean="0">
                <a:solidFill>
                  <a:srgbClr val="444543"/>
                </a:solidFill>
              </a:rPr>
              <a:t>THANK YOU</a:t>
            </a:r>
            <a:br>
              <a:rPr lang="en-GB" sz="6400" b="1" smtClean="0">
                <a:solidFill>
                  <a:srgbClr val="444543"/>
                </a:solidFill>
              </a:rPr>
            </a:br>
            <a:r>
              <a:rPr lang="en-GB" sz="6400" b="1" smtClean="0">
                <a:solidFill>
                  <a:srgbClr val="444543"/>
                </a:solidFill>
              </a:rPr>
              <a:t>FOR YOUR ATTENTION</a:t>
            </a:r>
            <a:endParaRPr lang="en-GB" sz="6400" b="1">
              <a:solidFill>
                <a:srgbClr val="444543"/>
              </a:solidFill>
            </a:endParaRPr>
          </a:p>
        </p:txBody>
      </p:sp>
      <p:pic>
        <p:nvPicPr>
          <p:cNvPr id="16" name="Picture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4289" y="11786457"/>
            <a:ext cx="866716" cy="650206"/>
          </a:xfrm>
          <a:prstGeom prst="rect">
            <a:avLst/>
          </a:prstGeom>
        </p:spPr>
      </p:pic>
      <p:sp>
        <p:nvSpPr>
          <p:cNvPr id="17" name="TextBox 16"/>
          <p:cNvSpPr txBox="1"/>
          <p:nvPr userDrawn="1"/>
        </p:nvSpPr>
        <p:spPr>
          <a:xfrm>
            <a:off x="4719196" y="11858459"/>
            <a:ext cx="3585090" cy="400110"/>
          </a:xfrm>
          <a:prstGeom prst="rect">
            <a:avLst/>
          </a:prstGeom>
          <a:noFill/>
        </p:spPr>
        <p:txBody>
          <a:bodyPr wrap="square" rtlCol="0">
            <a:spAutoFit/>
          </a:bodyPr>
          <a:lstStyle/>
          <a:p>
            <a:pPr algn="r" defTabSz="1828800" fontAlgn="base">
              <a:spcBef>
                <a:spcPct val="0"/>
              </a:spcBef>
              <a:spcAft>
                <a:spcPct val="0"/>
              </a:spcAft>
            </a:pPr>
            <a:r>
              <a:rPr lang="en-GB" sz="2000" smtClean="0">
                <a:solidFill>
                  <a:srgbClr val="444543"/>
                </a:solidFill>
              </a:rPr>
              <a:t>EASME on Twitter</a:t>
            </a:r>
          </a:p>
        </p:txBody>
      </p:sp>
      <p:sp>
        <p:nvSpPr>
          <p:cNvPr id="20" name="TextBox 19"/>
          <p:cNvSpPr txBox="1"/>
          <p:nvPr userDrawn="1"/>
        </p:nvSpPr>
        <p:spPr>
          <a:xfrm>
            <a:off x="9171006" y="11858460"/>
            <a:ext cx="10313292" cy="400110"/>
          </a:xfrm>
          <a:prstGeom prst="rect">
            <a:avLst/>
          </a:prstGeom>
          <a:noFill/>
        </p:spPr>
        <p:txBody>
          <a:bodyPr wrap="square" rtlCol="0">
            <a:spAutoFit/>
          </a:bodyPr>
          <a:lstStyle/>
          <a:p>
            <a:pPr defTabSz="1828800" fontAlgn="base">
              <a:spcBef>
                <a:spcPct val="0"/>
              </a:spcBef>
              <a:spcAft>
                <a:spcPct val="0"/>
              </a:spcAft>
            </a:pPr>
            <a:r>
              <a:rPr lang="en-GB" sz="2000" smtClean="0">
                <a:solidFill>
                  <a:srgbClr val="444543"/>
                </a:solidFill>
              </a:rPr>
              <a:t>@</a:t>
            </a:r>
            <a:r>
              <a:rPr lang="en-GB" sz="2000">
                <a:solidFill>
                  <a:srgbClr val="444543"/>
                </a:solidFill>
              </a:rPr>
              <a:t>H2020EE • @</a:t>
            </a:r>
            <a:r>
              <a:rPr lang="en-GB" sz="2000" smtClean="0">
                <a:solidFill>
                  <a:srgbClr val="444543"/>
                </a:solidFill>
              </a:rPr>
              <a:t>H2020SME • </a:t>
            </a:r>
            <a:r>
              <a:rPr lang="en-GB" sz="2000">
                <a:solidFill>
                  <a:srgbClr val="444543"/>
                </a:solidFill>
              </a:rPr>
              <a:t>@</a:t>
            </a:r>
            <a:r>
              <a:rPr lang="en-GB" sz="2000" smtClean="0">
                <a:solidFill>
                  <a:srgbClr val="444543"/>
                </a:solidFill>
              </a:rPr>
              <a:t>EEN_EU • @EU_ECOINNO</a:t>
            </a:r>
            <a:endParaRPr lang="en-GB" sz="2000">
              <a:solidFill>
                <a:srgbClr val="444543"/>
              </a:solidFill>
            </a:endParaRPr>
          </a:p>
        </p:txBody>
      </p:sp>
    </p:spTree>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53827" y="2679701"/>
            <a:ext cx="21939885" cy="187325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1218883" y="4984751"/>
            <a:ext cx="10766795" cy="7058026"/>
          </a:xfrm>
          <a:prstGeom prst="rect">
            <a:avLst/>
          </a:prstGeo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2391972" y="4984751"/>
            <a:ext cx="10766795" cy="7058026"/>
          </a:xfrm>
          <a:prstGeom prst="rect">
            <a:avLst/>
          </a:prstGeo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1218883" y="12490450"/>
            <a:ext cx="5688118" cy="952500"/>
          </a:xfrm>
          <a:prstGeom prst="rect">
            <a:avLst/>
          </a:prstGeom>
        </p:spPr>
        <p:txBody>
          <a:bodyPr/>
          <a:lstStyle>
            <a:lvl1pPr>
              <a:defRPr/>
            </a:lvl1pPr>
          </a:lstStyle>
          <a:p>
            <a:pPr defTabSz="1828800" fontAlgn="base">
              <a:spcBef>
                <a:spcPct val="0"/>
              </a:spcBef>
              <a:spcAft>
                <a:spcPct val="0"/>
              </a:spcAft>
            </a:pPr>
            <a:endParaRPr lang="en-GB" altLang="en-US" sz="2400">
              <a:solidFill>
                <a:srgbClr val="0F5494"/>
              </a:solidFill>
            </a:endParaRPr>
          </a:p>
        </p:txBody>
      </p:sp>
      <p:sp>
        <p:nvSpPr>
          <p:cNvPr id="6" name="Footer Placeholder 5"/>
          <p:cNvSpPr>
            <a:spLocks noGrp="1"/>
          </p:cNvSpPr>
          <p:nvPr>
            <p:ph type="ftr" sz="quarter" idx="11"/>
          </p:nvPr>
        </p:nvSpPr>
        <p:spPr>
          <a:xfrm>
            <a:off x="8329031" y="12490450"/>
            <a:ext cx="7719589" cy="952500"/>
          </a:xfrm>
          <a:prstGeom prst="rect">
            <a:avLst/>
          </a:prstGeom>
        </p:spPr>
        <p:txBody>
          <a:bodyPr/>
          <a:lstStyle>
            <a:lvl1pPr>
              <a:defRPr/>
            </a:lvl1pPr>
          </a:lstStyle>
          <a:p>
            <a:pPr defTabSz="1828800" fontAlgn="base">
              <a:spcBef>
                <a:spcPct val="0"/>
              </a:spcBef>
              <a:spcAft>
                <a:spcPct val="0"/>
              </a:spcAft>
            </a:pPr>
            <a:endParaRPr lang="en-GB" altLang="en-US" sz="2400">
              <a:solidFill>
                <a:srgbClr val="0F5494"/>
              </a:solidFill>
            </a:endParaRPr>
          </a:p>
        </p:txBody>
      </p:sp>
      <p:sp>
        <p:nvSpPr>
          <p:cNvPr id="7" name="Slide Number Placeholder 6"/>
          <p:cNvSpPr>
            <a:spLocks noGrp="1"/>
          </p:cNvSpPr>
          <p:nvPr>
            <p:ph type="sldNum" sz="quarter" idx="12"/>
          </p:nvPr>
        </p:nvSpPr>
        <p:spPr>
          <a:xfrm>
            <a:off x="17470649" y="12490450"/>
            <a:ext cx="5688118" cy="952500"/>
          </a:xfrm>
          <a:prstGeom prst="rect">
            <a:avLst/>
          </a:prstGeom>
        </p:spPr>
        <p:txBody>
          <a:bodyPr/>
          <a:lstStyle>
            <a:lvl1pPr>
              <a:defRPr/>
            </a:lvl1pPr>
          </a:lstStyle>
          <a:p>
            <a:pPr defTabSz="1828800" fontAlgn="base">
              <a:spcBef>
                <a:spcPct val="0"/>
              </a:spcBef>
              <a:spcAft>
                <a:spcPct val="0"/>
              </a:spcAft>
            </a:pPr>
            <a:fld id="{326DF8B3-243A-49F0-BF78-5A38EAC29C15}" type="slidenum">
              <a:rPr lang="en-GB" altLang="en-US" sz="2400" smtClean="0">
                <a:solidFill>
                  <a:srgbClr val="0F5494"/>
                </a:solidFill>
              </a:rPr>
              <a:pPr defTabSz="1828800" fontAlgn="base">
                <a:spcBef>
                  <a:spcPct val="0"/>
                </a:spcBef>
                <a:spcAft>
                  <a:spcPct val="0"/>
                </a:spcAft>
              </a:pPr>
              <a:t>‹#›</a:t>
            </a:fld>
            <a:endParaRPr lang="en-GB" altLang="en-US" sz="2400">
              <a:solidFill>
                <a:srgbClr val="0F5494"/>
              </a:solidFill>
            </a:endParaRPr>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3176" y="0"/>
            <a:ext cx="12161839"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5520888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0"/>
            <a:ext cx="15779750"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56640164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0"/>
            <a:ext cx="13565281"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8089094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2667862" y="2676266"/>
            <a:ext cx="10052051" cy="8462763"/>
          </a:xfrm>
          <a:effectLst/>
        </p:spPr>
        <p:txBody>
          <a:bodyPr>
            <a:normAutofit/>
          </a:bodyPr>
          <a:lstStyle>
            <a:lvl1pPr marL="0" indent="0">
              <a:buNone/>
              <a:defRPr sz="42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2149680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1541676" y="2984874"/>
            <a:ext cx="4114800" cy="41148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11" name="Picture Placeholder 13"/>
          <p:cNvSpPr>
            <a:spLocks noGrp="1" noChangeAspect="1"/>
          </p:cNvSpPr>
          <p:nvPr>
            <p:ph type="pic" sz="quarter" idx="14"/>
          </p:nvPr>
        </p:nvSpPr>
        <p:spPr>
          <a:xfrm>
            <a:off x="7297949" y="2984874"/>
            <a:ext cx="4114800" cy="41148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12" name="Picture Placeholder 13"/>
          <p:cNvSpPr>
            <a:spLocks noGrp="1" noChangeAspect="1"/>
          </p:cNvSpPr>
          <p:nvPr>
            <p:ph type="pic" sz="quarter" idx="15"/>
          </p:nvPr>
        </p:nvSpPr>
        <p:spPr>
          <a:xfrm>
            <a:off x="12954659" y="2984874"/>
            <a:ext cx="4114800" cy="41148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13" name="Picture Placeholder 13"/>
          <p:cNvSpPr>
            <a:spLocks noGrp="1" noChangeAspect="1"/>
          </p:cNvSpPr>
          <p:nvPr>
            <p:ph type="pic" sz="quarter" idx="16"/>
          </p:nvPr>
        </p:nvSpPr>
        <p:spPr>
          <a:xfrm>
            <a:off x="18601817" y="2984874"/>
            <a:ext cx="4114800" cy="41148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23576577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2296923" y="2527999"/>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18" name="Picture Placeholder 13"/>
          <p:cNvSpPr>
            <a:spLocks noGrp="1" noChangeAspect="1"/>
          </p:cNvSpPr>
          <p:nvPr>
            <p:ph type="pic" sz="quarter" idx="14"/>
          </p:nvPr>
        </p:nvSpPr>
        <p:spPr>
          <a:xfrm>
            <a:off x="8087229" y="2527999"/>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1" name="Picture Placeholder 13"/>
          <p:cNvSpPr>
            <a:spLocks noGrp="1" noChangeAspect="1"/>
          </p:cNvSpPr>
          <p:nvPr>
            <p:ph type="pic" sz="quarter" idx="15"/>
          </p:nvPr>
        </p:nvSpPr>
        <p:spPr>
          <a:xfrm>
            <a:off x="13742307" y="2527999"/>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2" name="Picture Placeholder 13"/>
          <p:cNvSpPr>
            <a:spLocks noGrp="1" noChangeAspect="1"/>
          </p:cNvSpPr>
          <p:nvPr>
            <p:ph type="pic" sz="quarter" idx="16"/>
          </p:nvPr>
        </p:nvSpPr>
        <p:spPr>
          <a:xfrm>
            <a:off x="19371496" y="2527999"/>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7" name="Picture Placeholder 13"/>
          <p:cNvSpPr>
            <a:spLocks noGrp="1" noChangeAspect="1"/>
          </p:cNvSpPr>
          <p:nvPr>
            <p:ph type="pic" sz="quarter" idx="17"/>
          </p:nvPr>
        </p:nvSpPr>
        <p:spPr>
          <a:xfrm>
            <a:off x="2296923" y="7568587"/>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8" name="Picture Placeholder 13"/>
          <p:cNvSpPr>
            <a:spLocks noGrp="1" noChangeAspect="1"/>
          </p:cNvSpPr>
          <p:nvPr>
            <p:ph type="pic" sz="quarter" idx="18"/>
          </p:nvPr>
        </p:nvSpPr>
        <p:spPr>
          <a:xfrm>
            <a:off x="8087229" y="7568587"/>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29" name="Picture Placeholder 13"/>
          <p:cNvSpPr>
            <a:spLocks noGrp="1" noChangeAspect="1"/>
          </p:cNvSpPr>
          <p:nvPr>
            <p:ph type="pic" sz="quarter" idx="19"/>
          </p:nvPr>
        </p:nvSpPr>
        <p:spPr>
          <a:xfrm>
            <a:off x="13742307" y="7568587"/>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
        <p:nvSpPr>
          <p:cNvPr id="30" name="Picture Placeholder 13"/>
          <p:cNvSpPr>
            <a:spLocks noGrp="1" noChangeAspect="1"/>
          </p:cNvSpPr>
          <p:nvPr>
            <p:ph type="pic" sz="quarter" idx="20"/>
          </p:nvPr>
        </p:nvSpPr>
        <p:spPr>
          <a:xfrm>
            <a:off x="19371496" y="7568587"/>
            <a:ext cx="2743200" cy="2743200"/>
          </a:xfrm>
          <a:prstGeom prst="ellipse">
            <a:avLst/>
          </a:prstGeom>
          <a:effectLst/>
        </p:spPr>
        <p:txBody>
          <a:bodyPr>
            <a:normAutofit/>
          </a:bodyPr>
          <a:lstStyle>
            <a:lvl1pPr marL="0" indent="0">
              <a:buNone/>
              <a:defRPr sz="25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5928996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theme" Target="../theme/theme2.xml"/><Relationship Id="rId7" Type="http://schemas.openxmlformats.org/officeDocument/2006/relationships/image" Target="../media/image1.png"/><Relationship Id="rId8" Type="http://schemas.openxmlformats.org/officeDocument/2006/relationships/image" Target="../media/image2.png"/><Relationship Id="rId1" Type="http://schemas.openxmlformats.org/officeDocument/2006/relationships/slideLayout" Target="../slideLayouts/slideLayout23.xml"/><Relationship Id="rId2"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4" Type="http://schemas.openxmlformats.org/officeDocument/2006/relationships/slideLayout" Target="../slideLayouts/slideLayout31.xml"/><Relationship Id="rId5" Type="http://schemas.openxmlformats.org/officeDocument/2006/relationships/slideLayout" Target="../slideLayouts/slideLayout32.xml"/><Relationship Id="rId6" Type="http://schemas.openxmlformats.org/officeDocument/2006/relationships/slideLayout" Target="../slideLayouts/slideLayout33.xml"/><Relationship Id="rId7" Type="http://schemas.openxmlformats.org/officeDocument/2006/relationships/slideLayout" Target="../slideLayouts/slideLayout34.xml"/><Relationship Id="rId8" Type="http://schemas.openxmlformats.org/officeDocument/2006/relationships/theme" Target="../theme/theme3.xml"/><Relationship Id="rId9" Type="http://schemas.openxmlformats.org/officeDocument/2006/relationships/image" Target="../media/image10.png"/><Relationship Id="rId10" Type="http://schemas.openxmlformats.org/officeDocument/2006/relationships/image" Target="../media/image11.png"/><Relationship Id="rId1" Type="http://schemas.openxmlformats.org/officeDocument/2006/relationships/slideLayout" Target="../slideLayouts/slideLayout28.xml"/><Relationship Id="rId2"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Oval 13"/>
          <p:cNvSpPr/>
          <p:nvPr userDrawn="1"/>
        </p:nvSpPr>
        <p:spPr>
          <a:xfrm>
            <a:off x="22432557" y="971902"/>
            <a:ext cx="687533" cy="687533"/>
          </a:xfrm>
          <a:prstGeom prst="ellipse">
            <a:avLst/>
          </a:prstGeom>
          <a:solidFill>
            <a:schemeClr val="accent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400" dirty="0">
              <a:solidFill>
                <a:schemeClr val="tx1"/>
              </a:solidFill>
              <a:latin typeface="Lato Light"/>
              <a:cs typeface="Lato Light"/>
            </a:endParaRPr>
          </a:p>
        </p:txBody>
      </p:sp>
      <p:sp>
        <p:nvSpPr>
          <p:cNvPr id="2" name="Title Placeholder 1"/>
          <p:cNvSpPr>
            <a:spLocks noGrp="1"/>
          </p:cNvSpPr>
          <p:nvPr>
            <p:ph type="title"/>
          </p:nvPr>
        </p:nvSpPr>
        <p:spPr>
          <a:xfrm>
            <a:off x="1510316" y="645742"/>
            <a:ext cx="21025723" cy="1991831"/>
          </a:xfrm>
          <a:prstGeom prst="rect">
            <a:avLst/>
          </a:prstGeom>
        </p:spPr>
        <p:txBody>
          <a:bodyPr vert="horz" lIns="182843" tIns="91422" rIns="182843" bIns="91422"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Box 11"/>
          <p:cNvSpPr txBox="1"/>
          <p:nvPr userDrawn="1"/>
        </p:nvSpPr>
        <p:spPr>
          <a:xfrm>
            <a:off x="22403154" y="1039540"/>
            <a:ext cx="738273" cy="553961"/>
          </a:xfrm>
          <a:prstGeom prst="rect">
            <a:avLst/>
          </a:prstGeom>
          <a:noFill/>
        </p:spPr>
        <p:txBody>
          <a:bodyPr wrap="none" lIns="182843" tIns="91422" rIns="182843" bIns="91422" rtlCol="0">
            <a:spAutoFit/>
          </a:bodyPr>
          <a:lstStyle/>
          <a:p>
            <a:pPr algn="ctr"/>
            <a:fld id="{260E2A6B-A809-4840-BF14-8648BC0BDF87}" type="slidenum">
              <a:rPr lang="id-ID" sz="2400" b="1" smtClean="0">
                <a:solidFill>
                  <a:schemeClr val="bg1"/>
                </a:solidFill>
                <a:latin typeface="Lato Light"/>
                <a:cs typeface="Lato Light"/>
              </a:rPr>
              <a:pPr algn="ctr"/>
              <a:t>‹#›</a:t>
            </a:fld>
            <a:endParaRPr lang="id-ID" sz="2400" b="1" dirty="0">
              <a:solidFill>
                <a:schemeClr val="bg1"/>
              </a:solidFill>
              <a:latin typeface="Lato Light"/>
              <a:cs typeface="Lato Light"/>
            </a:endParaRPr>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57" r:id="rId1"/>
    <p:sldLayoutId id="2147483868" r:id="rId2"/>
    <p:sldLayoutId id="2147483752" r:id="rId3"/>
    <p:sldLayoutId id="2147483818" r:id="rId4"/>
    <p:sldLayoutId id="2147483819" r:id="rId5"/>
    <p:sldLayoutId id="2147483821" r:id="rId6"/>
    <p:sldLayoutId id="2147483753" r:id="rId7"/>
    <p:sldLayoutId id="2147483755" r:id="rId8"/>
    <p:sldLayoutId id="2147483756" r:id="rId9"/>
    <p:sldLayoutId id="2147483765" r:id="rId10"/>
    <p:sldLayoutId id="2147483766" r:id="rId11"/>
    <p:sldLayoutId id="2147483775" r:id="rId12"/>
    <p:sldLayoutId id="2147483783" r:id="rId13"/>
    <p:sldLayoutId id="2147483784" r:id="rId14"/>
    <p:sldLayoutId id="2147483820" r:id="rId15"/>
    <p:sldLayoutId id="2147483785" r:id="rId16"/>
    <p:sldLayoutId id="2147483822" r:id="rId17"/>
    <p:sldLayoutId id="2147483834" r:id="rId18"/>
    <p:sldLayoutId id="2147483845" r:id="rId19"/>
    <p:sldLayoutId id="2147483849" r:id="rId20"/>
    <p:sldLayoutId id="2147483850" r:id="rId21"/>
    <p:sldLayoutId id="2147483869" r:id="rId2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hf hdr="0" ftr="0" dt="0"/>
  <p:txStyles>
    <p:titleStyle>
      <a:lvl1pPr algn="l" defTabSz="1828434" rtl="0" eaLnBrk="1" latinLnBrk="0" hangingPunct="1">
        <a:lnSpc>
          <a:spcPct val="90000"/>
        </a:lnSpc>
        <a:spcBef>
          <a:spcPct val="0"/>
        </a:spcBef>
        <a:buNone/>
        <a:defRPr lang="en-US" sz="6000" kern="1200">
          <a:solidFill>
            <a:schemeClr val="tx1"/>
          </a:solidFill>
          <a:latin typeface="Lato Bold"/>
          <a:ea typeface="+mj-ea"/>
          <a:cs typeface="Lato Bold"/>
        </a:defRPr>
      </a:lvl1pPr>
    </p:titleStyle>
    <p:bodyStyle>
      <a:lvl1pPr marL="0" indent="0" algn="l" defTabSz="1828434"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Lato Light"/>
          <a:ea typeface="+mn-ea"/>
          <a:cs typeface="Lato Light"/>
        </a:defRPr>
      </a:lvl1pPr>
      <a:lvl2pPr marL="914217" indent="0" algn="l" defTabSz="1828434"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Lato Light"/>
          <a:ea typeface="+mn-ea"/>
          <a:cs typeface="Lato Light"/>
        </a:defRPr>
      </a:lvl2pPr>
      <a:lvl3pPr marL="1828434" indent="0" algn="l" defTabSz="1828434"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Lato Light"/>
          <a:ea typeface="+mn-ea"/>
          <a:cs typeface="Lato Light"/>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Lato Light"/>
          <a:ea typeface="+mn-ea"/>
          <a:cs typeface="Lato Light"/>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Lato Light"/>
          <a:ea typeface="+mn-ea"/>
          <a:cs typeface="Lato Light"/>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bwMode="auto">
          <a:xfrm>
            <a:off x="0" y="2"/>
            <a:ext cx="24377650" cy="1965600"/>
          </a:xfrm>
          <a:prstGeom prst="rect">
            <a:avLst/>
          </a:prstGeom>
          <a:solidFill>
            <a:srgbClr val="0B6192"/>
          </a:solidFill>
          <a:ln>
            <a:noFill/>
          </a:ln>
          <a:effectLst/>
          <a:extLst/>
        </p:spPr>
        <p:txBody>
          <a:bodyPr vert="horz" wrap="square" lIns="182880" tIns="91440" rIns="182880" bIns="91440" numCol="1" rtlCol="0" anchor="ctr" anchorCtr="0" compatLnSpc="1">
            <a:prstTxWarp prst="textNoShape">
              <a:avLst/>
            </a:prstTxWarp>
          </a:bodyPr>
          <a:lstStyle/>
          <a:p>
            <a:pPr marL="6350" defTabSz="1828800" fontAlgn="base">
              <a:spcBef>
                <a:spcPct val="0"/>
              </a:spcBef>
              <a:spcAft>
                <a:spcPct val="0"/>
              </a:spcAft>
            </a:pPr>
            <a:endParaRPr lang="en-GB" sz="2400" smtClean="0">
              <a:solidFill>
                <a:srgbClr val="0F5494"/>
              </a:solidFill>
            </a:endParaRP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37271" y="534568"/>
            <a:ext cx="3857529" cy="2011828"/>
          </a:xfrm>
          <a:prstGeom prst="rect">
            <a:avLst/>
          </a:prstGeom>
        </p:spPr>
      </p:pic>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240152" y="12619186"/>
            <a:ext cx="1879111" cy="1122856"/>
          </a:xfrm>
          <a:prstGeom prst="rect">
            <a:avLst/>
          </a:prstGeom>
        </p:spPr>
      </p:pic>
    </p:spTree>
    <p:extLst>
      <p:ext uri="{BB962C8B-B14F-4D97-AF65-F5344CB8AC3E}">
        <p14:creationId xmlns:p14="http://schemas.microsoft.com/office/powerpoint/2010/main" val="778388283"/>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Lst>
  <p:timing>
    <p:tnLst>
      <p:par>
        <p:cTn id="1" dur="indefinite" restart="never" nodeType="tmRoot"/>
      </p:par>
    </p:tnLst>
  </p:timing>
  <p:txStyles>
    <p:titleStyle>
      <a:lvl1pPr marL="717550" algn="l" rtl="0" eaLnBrk="1" fontAlgn="base" hangingPunct="1">
        <a:spcBef>
          <a:spcPct val="0"/>
        </a:spcBef>
        <a:spcAft>
          <a:spcPct val="0"/>
        </a:spcAft>
        <a:defRPr sz="6000" b="1">
          <a:solidFill>
            <a:srgbClr val="0F5494"/>
          </a:solidFill>
          <a:latin typeface="+mj-lt"/>
          <a:ea typeface="+mj-ea"/>
          <a:cs typeface="+mj-cs"/>
        </a:defRPr>
      </a:lvl1pPr>
      <a:lvl2pPr marL="717550" algn="l" rtl="0" eaLnBrk="1" fontAlgn="base" hangingPunct="1">
        <a:spcBef>
          <a:spcPct val="0"/>
        </a:spcBef>
        <a:spcAft>
          <a:spcPct val="0"/>
        </a:spcAft>
        <a:defRPr sz="6000" b="1">
          <a:solidFill>
            <a:srgbClr val="0F5494"/>
          </a:solidFill>
          <a:latin typeface="Verdana" pitchFamily="34" charset="0"/>
        </a:defRPr>
      </a:lvl2pPr>
      <a:lvl3pPr marL="717550" algn="l" rtl="0" eaLnBrk="1" fontAlgn="base" hangingPunct="1">
        <a:spcBef>
          <a:spcPct val="0"/>
        </a:spcBef>
        <a:spcAft>
          <a:spcPct val="0"/>
        </a:spcAft>
        <a:defRPr sz="6000" b="1">
          <a:solidFill>
            <a:srgbClr val="0F5494"/>
          </a:solidFill>
          <a:latin typeface="Verdana" pitchFamily="34" charset="0"/>
        </a:defRPr>
      </a:lvl3pPr>
      <a:lvl4pPr marL="717550" algn="l" rtl="0" eaLnBrk="1" fontAlgn="base" hangingPunct="1">
        <a:spcBef>
          <a:spcPct val="0"/>
        </a:spcBef>
        <a:spcAft>
          <a:spcPct val="0"/>
        </a:spcAft>
        <a:defRPr sz="6000" b="1">
          <a:solidFill>
            <a:srgbClr val="0F5494"/>
          </a:solidFill>
          <a:latin typeface="Verdana" pitchFamily="34" charset="0"/>
        </a:defRPr>
      </a:lvl4pPr>
      <a:lvl5pPr marL="717550" algn="l" rtl="0" eaLnBrk="1" fontAlgn="base" hangingPunct="1">
        <a:spcBef>
          <a:spcPct val="0"/>
        </a:spcBef>
        <a:spcAft>
          <a:spcPct val="0"/>
        </a:spcAft>
        <a:defRPr sz="6000" b="1">
          <a:solidFill>
            <a:srgbClr val="0F5494"/>
          </a:solidFill>
          <a:latin typeface="Verdana" pitchFamily="34" charset="0"/>
        </a:defRPr>
      </a:lvl5pPr>
      <a:lvl6pPr marL="1631950" algn="l" rtl="0" eaLnBrk="1" fontAlgn="base" hangingPunct="1">
        <a:spcBef>
          <a:spcPct val="0"/>
        </a:spcBef>
        <a:spcAft>
          <a:spcPct val="0"/>
        </a:spcAft>
        <a:defRPr sz="6000" b="1">
          <a:solidFill>
            <a:srgbClr val="0F5494"/>
          </a:solidFill>
          <a:latin typeface="Verdana" pitchFamily="34" charset="0"/>
        </a:defRPr>
      </a:lvl6pPr>
      <a:lvl7pPr marL="2546350" algn="l" rtl="0" eaLnBrk="1" fontAlgn="base" hangingPunct="1">
        <a:spcBef>
          <a:spcPct val="0"/>
        </a:spcBef>
        <a:spcAft>
          <a:spcPct val="0"/>
        </a:spcAft>
        <a:defRPr sz="6000" b="1">
          <a:solidFill>
            <a:srgbClr val="0F5494"/>
          </a:solidFill>
          <a:latin typeface="Verdana" pitchFamily="34" charset="0"/>
        </a:defRPr>
      </a:lvl7pPr>
      <a:lvl8pPr marL="3460750" algn="l" rtl="0" eaLnBrk="1" fontAlgn="base" hangingPunct="1">
        <a:spcBef>
          <a:spcPct val="0"/>
        </a:spcBef>
        <a:spcAft>
          <a:spcPct val="0"/>
        </a:spcAft>
        <a:defRPr sz="6000" b="1">
          <a:solidFill>
            <a:srgbClr val="0F5494"/>
          </a:solidFill>
          <a:latin typeface="Verdana" pitchFamily="34" charset="0"/>
        </a:defRPr>
      </a:lvl8pPr>
      <a:lvl9pPr marL="4375150" algn="l" rtl="0" eaLnBrk="1" fontAlgn="base" hangingPunct="1">
        <a:spcBef>
          <a:spcPct val="0"/>
        </a:spcBef>
        <a:spcAft>
          <a:spcPct val="0"/>
        </a:spcAft>
        <a:defRPr sz="6000" b="1">
          <a:solidFill>
            <a:srgbClr val="0F5494"/>
          </a:solidFill>
          <a:latin typeface="Verdana" pitchFamily="34" charset="0"/>
        </a:defRPr>
      </a:lvl9pPr>
    </p:titleStyle>
    <p:bodyStyle>
      <a:lvl1pPr marL="685800" indent="-685800" algn="l" rtl="0" eaLnBrk="1" fontAlgn="base" hangingPunct="1">
        <a:spcBef>
          <a:spcPct val="20000"/>
        </a:spcBef>
        <a:spcAft>
          <a:spcPct val="0"/>
        </a:spcAft>
        <a:buClr>
          <a:schemeClr val="bg1"/>
        </a:buClr>
        <a:buChar char="•"/>
        <a:defRPr sz="4800" i="1">
          <a:solidFill>
            <a:srgbClr val="0F5494"/>
          </a:solidFill>
          <a:latin typeface="+mn-lt"/>
          <a:ea typeface="+mn-ea"/>
          <a:cs typeface="+mn-cs"/>
        </a:defRPr>
      </a:lvl1pPr>
      <a:lvl2pPr marL="1485900" indent="-571500" algn="l" rtl="0" eaLnBrk="1" fontAlgn="base" hangingPunct="1">
        <a:spcBef>
          <a:spcPct val="20000"/>
        </a:spcBef>
        <a:spcAft>
          <a:spcPct val="0"/>
        </a:spcAft>
        <a:buClr>
          <a:srgbClr val="009FBA"/>
        </a:buClr>
        <a:buChar char="•"/>
        <a:defRPr sz="4000" b="1">
          <a:solidFill>
            <a:srgbClr val="0F5494"/>
          </a:solidFill>
          <a:latin typeface="+mn-lt"/>
        </a:defRPr>
      </a:lvl2pPr>
      <a:lvl3pPr marL="2286000" indent="-457200" algn="l" rtl="0" eaLnBrk="1" fontAlgn="base" hangingPunct="1">
        <a:spcBef>
          <a:spcPct val="20000"/>
        </a:spcBef>
        <a:spcAft>
          <a:spcPct val="0"/>
        </a:spcAft>
        <a:defRPr sz="2800">
          <a:solidFill>
            <a:srgbClr val="0F5494"/>
          </a:solidFill>
          <a:latin typeface="+mn-lt"/>
        </a:defRPr>
      </a:lvl3pPr>
      <a:lvl4pPr marL="3200400" indent="-457200" algn="l" rtl="0" eaLnBrk="1" fontAlgn="base" hangingPunct="1">
        <a:spcBef>
          <a:spcPct val="20000"/>
        </a:spcBef>
        <a:spcAft>
          <a:spcPct val="0"/>
        </a:spcAft>
        <a:buChar char="–"/>
        <a:defRPr sz="4000">
          <a:solidFill>
            <a:schemeClr val="tx1"/>
          </a:solidFill>
          <a:latin typeface="Arial" charset="0"/>
        </a:defRPr>
      </a:lvl4pPr>
      <a:lvl5pPr marL="4114800" indent="-457200" algn="l" rtl="0" eaLnBrk="1" fontAlgn="base" hangingPunct="1">
        <a:spcBef>
          <a:spcPct val="20000"/>
        </a:spcBef>
        <a:spcAft>
          <a:spcPct val="0"/>
        </a:spcAft>
        <a:buChar char="»"/>
        <a:defRPr sz="4000">
          <a:solidFill>
            <a:schemeClr val="tx1"/>
          </a:solidFill>
          <a:latin typeface="Arial" charset="0"/>
        </a:defRPr>
      </a:lvl5pPr>
      <a:lvl6pPr marL="5029200" indent="-457200" algn="l" rtl="0" eaLnBrk="1" fontAlgn="base" hangingPunct="1">
        <a:spcBef>
          <a:spcPct val="20000"/>
        </a:spcBef>
        <a:spcAft>
          <a:spcPct val="0"/>
        </a:spcAft>
        <a:buChar char="»"/>
        <a:defRPr sz="4000">
          <a:solidFill>
            <a:schemeClr val="tx1"/>
          </a:solidFill>
          <a:latin typeface="Arial" charset="0"/>
        </a:defRPr>
      </a:lvl6pPr>
      <a:lvl7pPr marL="5943600" indent="-457200" algn="l" rtl="0" eaLnBrk="1" fontAlgn="base" hangingPunct="1">
        <a:spcBef>
          <a:spcPct val="20000"/>
        </a:spcBef>
        <a:spcAft>
          <a:spcPct val="0"/>
        </a:spcAft>
        <a:buChar char="»"/>
        <a:defRPr sz="4000">
          <a:solidFill>
            <a:schemeClr val="tx1"/>
          </a:solidFill>
          <a:latin typeface="Arial" charset="0"/>
        </a:defRPr>
      </a:lvl7pPr>
      <a:lvl8pPr marL="6858000" indent="-457200" algn="l" rtl="0" eaLnBrk="1" fontAlgn="base" hangingPunct="1">
        <a:spcBef>
          <a:spcPct val="20000"/>
        </a:spcBef>
        <a:spcAft>
          <a:spcPct val="0"/>
        </a:spcAft>
        <a:buChar char="»"/>
        <a:defRPr sz="4000">
          <a:solidFill>
            <a:schemeClr val="tx1"/>
          </a:solidFill>
          <a:latin typeface="Arial" charset="0"/>
        </a:defRPr>
      </a:lvl8pPr>
      <a:lvl9pPr marL="7772400" indent="-457200" algn="l" rtl="0" eaLnBrk="1" fontAlgn="base" hangingPunct="1">
        <a:spcBef>
          <a:spcPct val="20000"/>
        </a:spcBef>
        <a:spcAft>
          <a:spcPct val="0"/>
        </a:spcAft>
        <a:buChar char="»"/>
        <a:defRPr sz="4000">
          <a:solidFill>
            <a:schemeClr val="tx1"/>
          </a:solidFill>
          <a:latin typeface="Arial" charset="0"/>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bwMode="auto">
          <a:xfrm>
            <a:off x="0" y="2"/>
            <a:ext cx="24377650" cy="1965600"/>
          </a:xfrm>
          <a:prstGeom prst="rect">
            <a:avLst/>
          </a:prstGeom>
          <a:solidFill>
            <a:srgbClr val="0B6192"/>
          </a:solidFill>
          <a:ln>
            <a:noFill/>
          </a:ln>
          <a:effectLst/>
          <a:extLst/>
        </p:spPr>
        <p:txBody>
          <a:bodyPr vert="horz" wrap="square" lIns="182880" tIns="91440" rIns="182880" bIns="91440" numCol="1" rtlCol="0" anchor="ctr" anchorCtr="0" compatLnSpc="1">
            <a:prstTxWarp prst="textNoShape">
              <a:avLst/>
            </a:prstTxWarp>
          </a:bodyPr>
          <a:lstStyle/>
          <a:p>
            <a:pPr marL="6350" defTabSz="1828800" fontAlgn="base">
              <a:spcBef>
                <a:spcPct val="0"/>
              </a:spcBef>
              <a:spcAft>
                <a:spcPct val="0"/>
              </a:spcAft>
            </a:pPr>
            <a:endParaRPr lang="en-GB" sz="2400" smtClean="0">
              <a:solidFill>
                <a:srgbClr val="0F5494"/>
              </a:solidFill>
            </a:endParaRPr>
          </a:p>
        </p:txBody>
      </p:sp>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37271" y="533908"/>
            <a:ext cx="3857529" cy="2013148"/>
          </a:xfrm>
          <a:prstGeom prst="rect">
            <a:avLst/>
          </a:prstGeom>
        </p:spPr>
      </p:pic>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240152" y="12618641"/>
            <a:ext cx="1879111" cy="1123950"/>
          </a:xfrm>
          <a:prstGeom prst="rect">
            <a:avLst/>
          </a:prstGeom>
        </p:spPr>
      </p:pic>
    </p:spTree>
    <p:extLst>
      <p:ext uri="{BB962C8B-B14F-4D97-AF65-F5344CB8AC3E}">
        <p14:creationId xmlns:p14="http://schemas.microsoft.com/office/powerpoint/2010/main" val="142657970"/>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Lst>
  <p:timing>
    <p:tnLst>
      <p:par>
        <p:cTn id="1" dur="indefinite" restart="never" nodeType="tmRoot"/>
      </p:par>
    </p:tnLst>
  </p:timing>
  <p:txStyles>
    <p:titleStyle>
      <a:lvl1pPr marL="717550" algn="l" rtl="0" eaLnBrk="1" fontAlgn="base" hangingPunct="1">
        <a:spcBef>
          <a:spcPct val="0"/>
        </a:spcBef>
        <a:spcAft>
          <a:spcPct val="0"/>
        </a:spcAft>
        <a:defRPr sz="6000" b="1">
          <a:solidFill>
            <a:srgbClr val="0F5494"/>
          </a:solidFill>
          <a:latin typeface="+mj-lt"/>
          <a:ea typeface="+mj-ea"/>
          <a:cs typeface="+mj-cs"/>
        </a:defRPr>
      </a:lvl1pPr>
      <a:lvl2pPr marL="717550" algn="l" rtl="0" eaLnBrk="1" fontAlgn="base" hangingPunct="1">
        <a:spcBef>
          <a:spcPct val="0"/>
        </a:spcBef>
        <a:spcAft>
          <a:spcPct val="0"/>
        </a:spcAft>
        <a:defRPr sz="6000" b="1">
          <a:solidFill>
            <a:srgbClr val="0F5494"/>
          </a:solidFill>
          <a:latin typeface="Verdana" pitchFamily="34" charset="0"/>
        </a:defRPr>
      </a:lvl2pPr>
      <a:lvl3pPr marL="717550" algn="l" rtl="0" eaLnBrk="1" fontAlgn="base" hangingPunct="1">
        <a:spcBef>
          <a:spcPct val="0"/>
        </a:spcBef>
        <a:spcAft>
          <a:spcPct val="0"/>
        </a:spcAft>
        <a:defRPr sz="6000" b="1">
          <a:solidFill>
            <a:srgbClr val="0F5494"/>
          </a:solidFill>
          <a:latin typeface="Verdana" pitchFamily="34" charset="0"/>
        </a:defRPr>
      </a:lvl3pPr>
      <a:lvl4pPr marL="717550" algn="l" rtl="0" eaLnBrk="1" fontAlgn="base" hangingPunct="1">
        <a:spcBef>
          <a:spcPct val="0"/>
        </a:spcBef>
        <a:spcAft>
          <a:spcPct val="0"/>
        </a:spcAft>
        <a:defRPr sz="6000" b="1">
          <a:solidFill>
            <a:srgbClr val="0F5494"/>
          </a:solidFill>
          <a:latin typeface="Verdana" pitchFamily="34" charset="0"/>
        </a:defRPr>
      </a:lvl4pPr>
      <a:lvl5pPr marL="717550" algn="l" rtl="0" eaLnBrk="1" fontAlgn="base" hangingPunct="1">
        <a:spcBef>
          <a:spcPct val="0"/>
        </a:spcBef>
        <a:spcAft>
          <a:spcPct val="0"/>
        </a:spcAft>
        <a:defRPr sz="6000" b="1">
          <a:solidFill>
            <a:srgbClr val="0F5494"/>
          </a:solidFill>
          <a:latin typeface="Verdana" pitchFamily="34" charset="0"/>
        </a:defRPr>
      </a:lvl5pPr>
      <a:lvl6pPr marL="1631950" algn="l" rtl="0" eaLnBrk="1" fontAlgn="base" hangingPunct="1">
        <a:spcBef>
          <a:spcPct val="0"/>
        </a:spcBef>
        <a:spcAft>
          <a:spcPct val="0"/>
        </a:spcAft>
        <a:defRPr sz="6000" b="1">
          <a:solidFill>
            <a:srgbClr val="0F5494"/>
          </a:solidFill>
          <a:latin typeface="Verdana" pitchFamily="34" charset="0"/>
        </a:defRPr>
      </a:lvl6pPr>
      <a:lvl7pPr marL="2546350" algn="l" rtl="0" eaLnBrk="1" fontAlgn="base" hangingPunct="1">
        <a:spcBef>
          <a:spcPct val="0"/>
        </a:spcBef>
        <a:spcAft>
          <a:spcPct val="0"/>
        </a:spcAft>
        <a:defRPr sz="6000" b="1">
          <a:solidFill>
            <a:srgbClr val="0F5494"/>
          </a:solidFill>
          <a:latin typeface="Verdana" pitchFamily="34" charset="0"/>
        </a:defRPr>
      </a:lvl7pPr>
      <a:lvl8pPr marL="3460750" algn="l" rtl="0" eaLnBrk="1" fontAlgn="base" hangingPunct="1">
        <a:spcBef>
          <a:spcPct val="0"/>
        </a:spcBef>
        <a:spcAft>
          <a:spcPct val="0"/>
        </a:spcAft>
        <a:defRPr sz="6000" b="1">
          <a:solidFill>
            <a:srgbClr val="0F5494"/>
          </a:solidFill>
          <a:latin typeface="Verdana" pitchFamily="34" charset="0"/>
        </a:defRPr>
      </a:lvl8pPr>
      <a:lvl9pPr marL="4375150" algn="l" rtl="0" eaLnBrk="1" fontAlgn="base" hangingPunct="1">
        <a:spcBef>
          <a:spcPct val="0"/>
        </a:spcBef>
        <a:spcAft>
          <a:spcPct val="0"/>
        </a:spcAft>
        <a:defRPr sz="6000" b="1">
          <a:solidFill>
            <a:srgbClr val="0F5494"/>
          </a:solidFill>
          <a:latin typeface="Verdana" pitchFamily="34" charset="0"/>
        </a:defRPr>
      </a:lvl9pPr>
    </p:titleStyle>
    <p:bodyStyle>
      <a:lvl1pPr marL="685800" indent="-685800" algn="l" rtl="0" eaLnBrk="1" fontAlgn="base" hangingPunct="1">
        <a:spcBef>
          <a:spcPct val="20000"/>
        </a:spcBef>
        <a:spcAft>
          <a:spcPct val="0"/>
        </a:spcAft>
        <a:buClr>
          <a:schemeClr val="bg1"/>
        </a:buClr>
        <a:buChar char="•"/>
        <a:defRPr sz="4800" i="1">
          <a:solidFill>
            <a:srgbClr val="0F5494"/>
          </a:solidFill>
          <a:latin typeface="+mn-lt"/>
          <a:ea typeface="+mn-ea"/>
          <a:cs typeface="+mn-cs"/>
        </a:defRPr>
      </a:lvl1pPr>
      <a:lvl2pPr marL="1485900" indent="-571500" algn="l" rtl="0" eaLnBrk="1" fontAlgn="base" hangingPunct="1">
        <a:spcBef>
          <a:spcPct val="20000"/>
        </a:spcBef>
        <a:spcAft>
          <a:spcPct val="0"/>
        </a:spcAft>
        <a:buClr>
          <a:srgbClr val="009FBA"/>
        </a:buClr>
        <a:buChar char="•"/>
        <a:defRPr sz="4000" b="1">
          <a:solidFill>
            <a:srgbClr val="0F5494"/>
          </a:solidFill>
          <a:latin typeface="+mn-lt"/>
        </a:defRPr>
      </a:lvl2pPr>
      <a:lvl3pPr marL="2286000" indent="-457200" algn="l" rtl="0" eaLnBrk="1" fontAlgn="base" hangingPunct="1">
        <a:spcBef>
          <a:spcPct val="20000"/>
        </a:spcBef>
        <a:spcAft>
          <a:spcPct val="0"/>
        </a:spcAft>
        <a:defRPr sz="2800">
          <a:solidFill>
            <a:srgbClr val="0F5494"/>
          </a:solidFill>
          <a:latin typeface="+mn-lt"/>
        </a:defRPr>
      </a:lvl3pPr>
      <a:lvl4pPr marL="3200400" indent="-457200" algn="l" rtl="0" eaLnBrk="1" fontAlgn="base" hangingPunct="1">
        <a:spcBef>
          <a:spcPct val="20000"/>
        </a:spcBef>
        <a:spcAft>
          <a:spcPct val="0"/>
        </a:spcAft>
        <a:buChar char="–"/>
        <a:defRPr sz="4000">
          <a:solidFill>
            <a:schemeClr val="tx1"/>
          </a:solidFill>
          <a:latin typeface="Arial" charset="0"/>
        </a:defRPr>
      </a:lvl4pPr>
      <a:lvl5pPr marL="4114800" indent="-457200" algn="l" rtl="0" eaLnBrk="1" fontAlgn="base" hangingPunct="1">
        <a:spcBef>
          <a:spcPct val="20000"/>
        </a:spcBef>
        <a:spcAft>
          <a:spcPct val="0"/>
        </a:spcAft>
        <a:buChar char="»"/>
        <a:defRPr sz="4000">
          <a:solidFill>
            <a:schemeClr val="tx1"/>
          </a:solidFill>
          <a:latin typeface="Arial" charset="0"/>
        </a:defRPr>
      </a:lvl5pPr>
      <a:lvl6pPr marL="5029200" indent="-457200" algn="l" rtl="0" eaLnBrk="1" fontAlgn="base" hangingPunct="1">
        <a:spcBef>
          <a:spcPct val="20000"/>
        </a:spcBef>
        <a:spcAft>
          <a:spcPct val="0"/>
        </a:spcAft>
        <a:buChar char="»"/>
        <a:defRPr sz="4000">
          <a:solidFill>
            <a:schemeClr val="tx1"/>
          </a:solidFill>
          <a:latin typeface="Arial" charset="0"/>
        </a:defRPr>
      </a:lvl6pPr>
      <a:lvl7pPr marL="5943600" indent="-457200" algn="l" rtl="0" eaLnBrk="1" fontAlgn="base" hangingPunct="1">
        <a:spcBef>
          <a:spcPct val="20000"/>
        </a:spcBef>
        <a:spcAft>
          <a:spcPct val="0"/>
        </a:spcAft>
        <a:buChar char="»"/>
        <a:defRPr sz="4000">
          <a:solidFill>
            <a:schemeClr val="tx1"/>
          </a:solidFill>
          <a:latin typeface="Arial" charset="0"/>
        </a:defRPr>
      </a:lvl7pPr>
      <a:lvl8pPr marL="6858000" indent="-457200" algn="l" rtl="0" eaLnBrk="1" fontAlgn="base" hangingPunct="1">
        <a:spcBef>
          <a:spcPct val="20000"/>
        </a:spcBef>
        <a:spcAft>
          <a:spcPct val="0"/>
        </a:spcAft>
        <a:buChar char="»"/>
        <a:defRPr sz="4000">
          <a:solidFill>
            <a:schemeClr val="tx1"/>
          </a:solidFill>
          <a:latin typeface="Arial" charset="0"/>
        </a:defRPr>
      </a:lvl8pPr>
      <a:lvl9pPr marL="7772400" indent="-457200" algn="l" rtl="0" eaLnBrk="1" fontAlgn="base" hangingPunct="1">
        <a:spcBef>
          <a:spcPct val="20000"/>
        </a:spcBef>
        <a:spcAft>
          <a:spcPct val="0"/>
        </a:spcAft>
        <a:buChar char="»"/>
        <a:defRPr sz="4000">
          <a:solidFill>
            <a:schemeClr val="tx1"/>
          </a:solidFill>
          <a:latin typeface="Arial" charset="0"/>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 Id="rId2" Type="http://schemas.openxmlformats.org/officeDocument/2006/relationships/notesSlide" Target="../notesSlides/notesSlide3.xml"/><Relationship Id="rId3" Type="http://schemas.openxmlformats.org/officeDocument/2006/relationships/image" Target="../media/image1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2.xml"/><Relationship Id="rId3"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rot="16200000">
            <a:off x="5284038" y="-5310774"/>
            <a:ext cx="13836315" cy="24404392"/>
          </a:xfrm>
          <a:prstGeom prst="rect">
            <a:avLst/>
          </a:prstGeom>
          <a:solidFill>
            <a:schemeClr val="accent6">
              <a:lumMod val="50000"/>
              <a:alpha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8" name="AutoShape 2"/>
          <p:cNvSpPr>
            <a:spLocks/>
          </p:cNvSpPr>
          <p:nvPr/>
        </p:nvSpPr>
        <p:spPr bwMode="auto">
          <a:xfrm>
            <a:off x="5275335" y="8520965"/>
            <a:ext cx="13763780" cy="23185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square" lIns="50800" tIns="50800" rIns="50800" bIns="50800" anchor="ctr">
            <a:spAutoFit/>
          </a:bodyPr>
          <a:lstStyle/>
          <a:p>
            <a:pPr algn="ctr">
              <a:defRPr/>
            </a:pPr>
            <a:r>
              <a:rPr lang="el-GR" sz="7200" b="1" dirty="0" smtClean="0">
                <a:solidFill>
                  <a:schemeClr val="bg1"/>
                </a:solidFill>
                <a:latin typeface="Source Sans Pro"/>
                <a:cs typeface="Source Sans Pro"/>
              </a:rPr>
              <a:t>Αντιμετωπίζοντας την </a:t>
            </a:r>
          </a:p>
          <a:p>
            <a:pPr algn="ctr">
              <a:defRPr/>
            </a:pPr>
            <a:r>
              <a:rPr lang="el-GR" sz="7200" b="1" dirty="0" smtClean="0">
                <a:solidFill>
                  <a:schemeClr val="bg1"/>
                </a:solidFill>
                <a:latin typeface="Source Sans Pro"/>
                <a:cs typeface="Source Sans Pro"/>
              </a:rPr>
              <a:t>Ενεργειακή </a:t>
            </a:r>
            <a:r>
              <a:rPr lang="el-GR" sz="7200" b="1" dirty="0" smtClean="0">
                <a:solidFill>
                  <a:schemeClr val="bg1"/>
                </a:solidFill>
                <a:latin typeface="Source Sans Pro"/>
                <a:cs typeface="Source Sans Pro"/>
              </a:rPr>
              <a:t>Φτώχεια</a:t>
            </a:r>
            <a:endParaRPr lang="es-ES" sz="7200" b="1" dirty="0">
              <a:solidFill>
                <a:schemeClr val="bg1"/>
              </a:solidFill>
              <a:latin typeface="Source Sans Pro"/>
              <a:cs typeface="Source Sans Pro"/>
            </a:endParaRPr>
          </a:p>
        </p:txBody>
      </p:sp>
      <p:sp>
        <p:nvSpPr>
          <p:cNvPr id="10" name="Rectangle 9"/>
          <p:cNvSpPr/>
          <p:nvPr/>
        </p:nvSpPr>
        <p:spPr>
          <a:xfrm>
            <a:off x="5195794" y="7298603"/>
            <a:ext cx="13986059" cy="4763305"/>
          </a:xfrm>
          <a:prstGeom prst="rect">
            <a:avLst/>
          </a:prstGeom>
          <a:noFill/>
          <a:ln w="381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21" name="Oval 20"/>
          <p:cNvSpPr/>
          <p:nvPr/>
        </p:nvSpPr>
        <p:spPr>
          <a:xfrm>
            <a:off x="11254977" y="8342990"/>
            <a:ext cx="264869" cy="264869"/>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11566153" y="8342990"/>
            <a:ext cx="264869" cy="264869"/>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11892765" y="8342990"/>
            <a:ext cx="264869" cy="264869"/>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12230949" y="8342990"/>
            <a:ext cx="264869" cy="264869"/>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12542125" y="8342990"/>
            <a:ext cx="264869" cy="264869"/>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2868737" y="8342990"/>
            <a:ext cx="264869" cy="264869"/>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4377651" cy="5388610"/>
          </a:xfrm>
          <a:prstGeom prst="rect">
            <a:avLst/>
          </a:prstGeom>
        </p:spPr>
      </p:pic>
    </p:spTree>
    <p:extLst>
      <p:ext uri="{BB962C8B-B14F-4D97-AF65-F5344CB8AC3E}">
        <p14:creationId xmlns:p14="http://schemas.microsoft.com/office/powerpoint/2010/main" val="34434455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683769" y="3867150"/>
            <a:ext cx="18288000" cy="864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2880" tIns="91440" rIns="182880" bIns="91440" numCol="1" rtlCol="0" anchor="ctr" anchorCtr="0" compatLnSpc="1">
            <a:prstTxWarp prst="textNoShape">
              <a:avLst/>
            </a:prstTxWarp>
          </a:bodyPr>
          <a:lstStyle/>
          <a:p>
            <a:pPr marL="6350" defTabSz="1828800" fontAlgn="base">
              <a:spcBef>
                <a:spcPct val="0"/>
              </a:spcBef>
              <a:spcAft>
                <a:spcPct val="0"/>
              </a:spcAft>
            </a:pPr>
            <a:endParaRPr lang="en-GB" sz="2400">
              <a:solidFill>
                <a:srgbClr val="0F5494"/>
              </a:solidFill>
            </a:endParaRPr>
          </a:p>
        </p:txBody>
      </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931348" y="2748065"/>
            <a:ext cx="13596539" cy="571248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701749" y="8252966"/>
            <a:ext cx="21826139" cy="5539978"/>
          </a:xfrm>
          <a:prstGeom prst="rect">
            <a:avLst/>
          </a:prstGeom>
        </p:spPr>
        <p:txBody>
          <a:bodyPr wrap="square">
            <a:spAutoFit/>
          </a:bodyPr>
          <a:lstStyle/>
          <a:p>
            <a:pPr marL="685800" indent="-685800" defTabSz="1828800" fontAlgn="base">
              <a:lnSpc>
                <a:spcPct val="150000"/>
              </a:lnSpc>
              <a:spcAft>
                <a:spcPct val="0"/>
              </a:spcAft>
              <a:buFont typeface="Arial" charset="0"/>
              <a:buChar char="•"/>
            </a:pPr>
            <a:r>
              <a:rPr lang="el-GR" sz="4800" b="1" dirty="0" smtClean="0">
                <a:solidFill>
                  <a:srgbClr val="434445"/>
                </a:solidFill>
                <a:latin typeface="Gill Sans" charset="0"/>
                <a:ea typeface="Gill Sans" charset="0"/>
                <a:cs typeface="Gill Sans" charset="0"/>
              </a:rPr>
              <a:t>Η </a:t>
            </a:r>
            <a:r>
              <a:rPr lang="el-GR" sz="4800" b="1" dirty="0">
                <a:solidFill>
                  <a:srgbClr val="434445"/>
                </a:solidFill>
                <a:latin typeface="Gill Sans" charset="0"/>
                <a:ea typeface="Gill Sans" charset="0"/>
                <a:cs typeface="Gill Sans" charset="0"/>
              </a:rPr>
              <a:t>πρόσκληση είναι ανοικτή έως και τον Ιούνιο 2017 με 8 εκ. προϋπολογισμό</a:t>
            </a:r>
            <a:endParaRPr lang="en-GB" sz="4800" b="1" dirty="0">
              <a:solidFill>
                <a:srgbClr val="434445"/>
              </a:solidFill>
              <a:latin typeface="Gill Sans" charset="0"/>
              <a:ea typeface="Gill Sans" charset="0"/>
              <a:cs typeface="Gill Sans" charset="0"/>
            </a:endParaRPr>
          </a:p>
          <a:p>
            <a:pPr marL="685800" lvl="2" indent="-685800" defTabSz="1828800" fontAlgn="base">
              <a:lnSpc>
                <a:spcPct val="150000"/>
              </a:lnSpc>
              <a:spcAft>
                <a:spcPct val="0"/>
              </a:spcAft>
              <a:buFont typeface="Arial" charset="0"/>
              <a:buChar char="•"/>
            </a:pPr>
            <a:r>
              <a:rPr lang="el-GR" sz="4800" b="1" dirty="0" smtClean="0">
                <a:solidFill>
                  <a:srgbClr val="434445"/>
                </a:solidFill>
                <a:latin typeface="Gill Sans" charset="0"/>
                <a:ea typeface="Gill Sans" charset="0"/>
                <a:cs typeface="Gill Sans" charset="0"/>
              </a:rPr>
              <a:t>Ποσοστό συγχρηματοδότησης = 100</a:t>
            </a:r>
            <a:r>
              <a:rPr lang="el-GR" sz="4400" b="1" dirty="0" smtClean="0">
                <a:solidFill>
                  <a:srgbClr val="434445"/>
                </a:solidFill>
                <a:latin typeface="Gill Sans" charset="0"/>
                <a:ea typeface="Gill Sans" charset="0"/>
                <a:cs typeface="Gill Sans" charset="0"/>
              </a:rPr>
              <a:t>%</a:t>
            </a:r>
          </a:p>
          <a:p>
            <a:pPr marL="685800" indent="-685800" defTabSz="1828800" fontAlgn="base">
              <a:lnSpc>
                <a:spcPct val="150000"/>
              </a:lnSpc>
              <a:spcBef>
                <a:spcPct val="0"/>
              </a:spcBef>
              <a:spcAft>
                <a:spcPct val="0"/>
              </a:spcAft>
              <a:buFont typeface="Arial" charset="0"/>
              <a:buChar char="•"/>
            </a:pPr>
            <a:r>
              <a:rPr lang="el-GR" sz="4800" b="1" dirty="0">
                <a:solidFill>
                  <a:srgbClr val="434445"/>
                </a:solidFill>
                <a:latin typeface="Gill Sans" charset="0"/>
                <a:ea typeface="Gill Sans" charset="0"/>
                <a:cs typeface="Gill Sans" charset="0"/>
              </a:rPr>
              <a:t>Μέχρι τώρα έχουν χρηματοδοτηθεί </a:t>
            </a:r>
            <a:r>
              <a:rPr lang="en-GB" sz="4800" b="1" dirty="0">
                <a:solidFill>
                  <a:srgbClr val="434445"/>
                </a:solidFill>
                <a:latin typeface="Gill Sans" charset="0"/>
                <a:ea typeface="Gill Sans" charset="0"/>
                <a:cs typeface="Gill Sans" charset="0"/>
              </a:rPr>
              <a:t>28 </a:t>
            </a:r>
            <a:r>
              <a:rPr lang="el-GR" sz="4800" b="1" dirty="0">
                <a:solidFill>
                  <a:srgbClr val="434445"/>
                </a:solidFill>
                <a:latin typeface="Gill Sans" charset="0"/>
                <a:ea typeface="Gill Sans" charset="0"/>
                <a:cs typeface="Gill Sans" charset="0"/>
              </a:rPr>
              <a:t>έργα</a:t>
            </a:r>
          </a:p>
          <a:p>
            <a:pPr marL="685800" indent="-685800" defTabSz="1828800" fontAlgn="base">
              <a:lnSpc>
                <a:spcPct val="150000"/>
              </a:lnSpc>
              <a:spcBef>
                <a:spcPct val="0"/>
              </a:spcBef>
              <a:spcAft>
                <a:spcPct val="0"/>
              </a:spcAft>
              <a:buFont typeface="Arial" charset="0"/>
              <a:buChar char="•"/>
            </a:pPr>
            <a:r>
              <a:rPr lang="el-GR" sz="4800" b="1" dirty="0">
                <a:solidFill>
                  <a:srgbClr val="434445"/>
                </a:solidFill>
                <a:latin typeface="Gill Sans" charset="0"/>
                <a:ea typeface="Gill Sans" charset="0"/>
                <a:cs typeface="Gill Sans" charset="0"/>
              </a:rPr>
              <a:t>Κινητοποιούνται πάνω από 700 εκ. </a:t>
            </a:r>
            <a:r>
              <a:rPr lang="el-GR" sz="4800" b="1" dirty="0" smtClean="0">
                <a:solidFill>
                  <a:srgbClr val="434445"/>
                </a:solidFill>
                <a:latin typeface="Gill Sans" charset="0"/>
                <a:ea typeface="Gill Sans" charset="0"/>
                <a:cs typeface="Gill Sans" charset="0"/>
              </a:rPr>
              <a:t>ευρώ</a:t>
            </a:r>
            <a:endParaRPr lang="el-GR" sz="4400" b="1" dirty="0" smtClean="0">
              <a:solidFill>
                <a:srgbClr val="434445"/>
              </a:solidFill>
              <a:latin typeface="Gill Sans" charset="0"/>
              <a:ea typeface="Gill Sans" charset="0"/>
              <a:cs typeface="Gill Sans" charset="0"/>
            </a:endParaRPr>
          </a:p>
          <a:p>
            <a:pPr marL="685800" lvl="2" indent="-685800" defTabSz="1828800" fontAlgn="base">
              <a:lnSpc>
                <a:spcPct val="150000"/>
              </a:lnSpc>
              <a:spcAft>
                <a:spcPct val="0"/>
              </a:spcAft>
              <a:buFont typeface="Arial" charset="0"/>
              <a:buChar char="•"/>
            </a:pPr>
            <a:endParaRPr lang="en-GB" sz="4400" b="1" dirty="0">
              <a:solidFill>
                <a:srgbClr val="434445"/>
              </a:solidFill>
              <a:latin typeface="Gill Sans" charset="0"/>
              <a:ea typeface="Gill Sans" charset="0"/>
              <a:cs typeface="Gill Sans" charset="0"/>
            </a:endParaRPr>
          </a:p>
        </p:txBody>
      </p:sp>
      <p:sp>
        <p:nvSpPr>
          <p:cNvPr id="15" name="Rectangle 14"/>
          <p:cNvSpPr/>
          <p:nvPr/>
        </p:nvSpPr>
        <p:spPr>
          <a:xfrm>
            <a:off x="340242" y="3266824"/>
            <a:ext cx="8591107" cy="5155257"/>
          </a:xfrm>
          <a:prstGeom prst="rect">
            <a:avLst/>
          </a:prstGeom>
        </p:spPr>
        <p:txBody>
          <a:bodyPr wrap="square">
            <a:spAutoFit/>
          </a:bodyPr>
          <a:lstStyle/>
          <a:p>
            <a:pPr marL="685800" indent="-685800" defTabSz="1828800" fontAlgn="base">
              <a:spcAft>
                <a:spcPct val="0"/>
              </a:spcAft>
              <a:buFont typeface="Arial" charset="0"/>
              <a:buChar char="•"/>
            </a:pPr>
            <a:r>
              <a:rPr lang="el-GR" sz="5400" b="1" dirty="0" smtClean="0">
                <a:solidFill>
                  <a:srgbClr val="434445"/>
                </a:solidFill>
                <a:latin typeface="Gill Sans" charset="0"/>
                <a:ea typeface="Gill Sans" charset="0"/>
                <a:cs typeface="Gill Sans" charset="0"/>
              </a:rPr>
              <a:t>Μεγάλο εύρος τομέων που χρηματοδοτούνται</a:t>
            </a:r>
            <a:endParaRPr lang="en-GB" sz="5400" b="1" dirty="0">
              <a:solidFill>
                <a:srgbClr val="434445"/>
              </a:solidFill>
              <a:latin typeface="Gill Sans" charset="0"/>
              <a:ea typeface="Gill Sans" charset="0"/>
              <a:cs typeface="Gill Sans" charset="0"/>
            </a:endParaRPr>
          </a:p>
          <a:p>
            <a:pPr marL="171450" indent="-171450" defTabSz="1828800" fontAlgn="base">
              <a:spcAft>
                <a:spcPct val="0"/>
              </a:spcAft>
              <a:buFont typeface="Arial" charset="0"/>
              <a:buChar char="•"/>
            </a:pPr>
            <a:endParaRPr lang="en-GB" sz="500" b="1" dirty="0">
              <a:solidFill>
                <a:srgbClr val="434445"/>
              </a:solidFill>
              <a:latin typeface="Gill Sans" charset="0"/>
              <a:ea typeface="Gill Sans" charset="0"/>
              <a:cs typeface="Gill Sans" charset="0"/>
            </a:endParaRPr>
          </a:p>
          <a:p>
            <a:pPr marL="685800" indent="-685800" defTabSz="1828800" fontAlgn="base">
              <a:spcAft>
                <a:spcPct val="0"/>
              </a:spcAft>
              <a:buFont typeface="Arial" charset="0"/>
              <a:buChar char="•"/>
            </a:pPr>
            <a:r>
              <a:rPr lang="el-GR" sz="5400" b="1" dirty="0" smtClean="0">
                <a:solidFill>
                  <a:srgbClr val="434445"/>
                </a:solidFill>
                <a:latin typeface="Gill Sans" charset="0"/>
                <a:ea typeface="Gill Sans" charset="0"/>
                <a:cs typeface="Gill Sans" charset="0"/>
              </a:rPr>
              <a:t>Δημόσιοι και ιδιωτικοί δυνητικοί δικαιούχοι</a:t>
            </a:r>
          </a:p>
          <a:p>
            <a:pPr marL="685800" indent="-685800" defTabSz="1828800" fontAlgn="base">
              <a:spcAft>
                <a:spcPct val="0"/>
              </a:spcAft>
              <a:buFont typeface="Arial" charset="0"/>
              <a:buChar char="•"/>
            </a:pPr>
            <a:r>
              <a:rPr lang="el-GR" sz="5400" b="1" dirty="0" smtClean="0">
                <a:solidFill>
                  <a:srgbClr val="434445"/>
                </a:solidFill>
                <a:latin typeface="Gill Sans" charset="0"/>
                <a:ea typeface="Gill Sans" charset="0"/>
                <a:cs typeface="Gill Sans" charset="0"/>
              </a:rPr>
              <a:t>Συμμετοχή και από ένα δικαιούχο ανά πρόταση</a:t>
            </a:r>
            <a:endParaRPr lang="en-GB" sz="5400" b="1" dirty="0">
              <a:solidFill>
                <a:srgbClr val="434445"/>
              </a:solidFill>
              <a:latin typeface="Gill Sans" charset="0"/>
              <a:ea typeface="Gill Sans" charset="0"/>
              <a:cs typeface="Gill Sans" charset="0"/>
            </a:endParaRPr>
          </a:p>
        </p:txBody>
      </p:sp>
    </p:spTree>
    <p:extLst>
      <p:ext uri="{BB962C8B-B14F-4D97-AF65-F5344CB8AC3E}">
        <p14:creationId xmlns:p14="http://schemas.microsoft.com/office/powerpoint/2010/main" val="827939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55978" y="1"/>
            <a:ext cx="15849602" cy="1873250"/>
          </a:xfrm>
        </p:spPr>
        <p:txBody>
          <a:bodyPr/>
          <a:lstStyle/>
          <a:p>
            <a:r>
              <a:rPr lang="en-GB" dirty="0">
                <a:solidFill>
                  <a:schemeClr val="bg2"/>
                </a:solidFill>
              </a:rPr>
              <a:t/>
            </a:r>
            <a:br>
              <a:rPr lang="en-GB" dirty="0">
                <a:solidFill>
                  <a:schemeClr val="bg2"/>
                </a:solidFill>
              </a:rPr>
            </a:br>
            <a:endParaRPr lang="en-GB" altLang="en-US" dirty="0">
              <a:solidFill>
                <a:schemeClr val="bg2"/>
              </a:solidFill>
            </a:endParaRPr>
          </a:p>
        </p:txBody>
      </p:sp>
      <p:sp>
        <p:nvSpPr>
          <p:cNvPr id="83971" name="Rectangle 3"/>
          <p:cNvSpPr>
            <a:spLocks noGrp="1" noChangeArrowheads="1"/>
          </p:cNvSpPr>
          <p:nvPr>
            <p:ph type="body" idx="1"/>
          </p:nvPr>
        </p:nvSpPr>
        <p:spPr>
          <a:xfrm>
            <a:off x="1828800" y="2681536"/>
            <a:ext cx="20499571" cy="9937104"/>
          </a:xfrm>
        </p:spPr>
        <p:txBody>
          <a:bodyPr/>
          <a:lstStyle/>
          <a:p>
            <a:pPr marL="0" indent="0" algn="ctr" defTabSz="1828800">
              <a:spcBef>
                <a:spcPct val="0"/>
              </a:spcBef>
              <a:buNone/>
            </a:pPr>
            <a:r>
              <a:rPr lang="de-AT" sz="3600" b="1" dirty="0">
                <a:solidFill>
                  <a:srgbClr val="434445"/>
                </a:solidFill>
              </a:rPr>
              <a:t>HORIZON </a:t>
            </a:r>
            <a:r>
              <a:rPr lang="de-AT" sz="3600" b="1" dirty="0" smtClean="0">
                <a:solidFill>
                  <a:srgbClr val="434445"/>
                </a:solidFill>
              </a:rPr>
              <a:t>2020:</a:t>
            </a:r>
            <a:endParaRPr lang="el-GR" sz="3600" b="1" dirty="0" smtClean="0">
              <a:solidFill>
                <a:srgbClr val="434445"/>
              </a:solidFill>
            </a:endParaRPr>
          </a:p>
          <a:p>
            <a:pPr marL="0" indent="0" algn="ctr" defTabSz="1828800">
              <a:spcBef>
                <a:spcPct val="0"/>
              </a:spcBef>
              <a:buNone/>
            </a:pPr>
            <a:r>
              <a:rPr lang="el-GR" sz="3600" b="1" dirty="0" smtClean="0">
                <a:solidFill>
                  <a:srgbClr val="434445"/>
                </a:solidFill>
              </a:rPr>
              <a:t>Ενεργοποίηση καταναλωτών προς τη βιώσιμη ενέργεια </a:t>
            </a:r>
            <a:endParaRPr lang="de-AT" sz="3600" b="1" dirty="0">
              <a:solidFill>
                <a:srgbClr val="434445"/>
              </a:solidFill>
            </a:endParaRPr>
          </a:p>
          <a:p>
            <a:pPr marL="0" indent="0" algn="just">
              <a:buClr>
                <a:srgbClr val="000000">
                  <a:lumMod val="65000"/>
                  <a:lumOff val="35000"/>
                </a:srgbClr>
              </a:buClr>
              <a:buNone/>
            </a:pPr>
            <a:r>
              <a:rPr lang="el-GR" sz="3800" b="1" dirty="0" smtClean="0">
                <a:latin typeface="Gill Sans" charset="0"/>
                <a:ea typeface="Gill Sans" charset="0"/>
                <a:cs typeface="Gill Sans" charset="0"/>
              </a:rPr>
              <a:t>Προκλήσεις</a:t>
            </a:r>
            <a:r>
              <a:rPr lang="en-GB" sz="3800" b="1" dirty="0" smtClean="0">
                <a:latin typeface="Gill Sans" charset="0"/>
                <a:ea typeface="Gill Sans" charset="0"/>
                <a:cs typeface="Gill Sans" charset="0"/>
              </a:rPr>
              <a:t>:</a:t>
            </a:r>
            <a:endParaRPr lang="en-GB" sz="3800" b="1" dirty="0">
              <a:latin typeface="Gill Sans" charset="0"/>
              <a:ea typeface="Gill Sans" charset="0"/>
              <a:cs typeface="Gill Sans" charset="0"/>
            </a:endParaRPr>
          </a:p>
          <a:p>
            <a:pPr>
              <a:buClr>
                <a:srgbClr val="000000">
                  <a:lumMod val="65000"/>
                  <a:lumOff val="35000"/>
                </a:srgbClr>
              </a:buClr>
            </a:pPr>
            <a:r>
              <a:rPr lang="el-GR" sz="3800" b="1" dirty="0" smtClean="0">
                <a:solidFill>
                  <a:srgbClr val="000000">
                    <a:lumMod val="65000"/>
                    <a:lumOff val="35000"/>
                  </a:srgbClr>
                </a:solidFill>
                <a:latin typeface="Gill Sans" charset="0"/>
                <a:ea typeface="Gill Sans" charset="0"/>
                <a:cs typeface="Gill Sans" charset="0"/>
              </a:rPr>
              <a:t>Δυσκολία συντονισμού ανεξάρτητων καταναλωτών</a:t>
            </a:r>
            <a:endParaRPr lang="en-GB" sz="3800" b="1" dirty="0">
              <a:solidFill>
                <a:srgbClr val="000000">
                  <a:lumMod val="65000"/>
                  <a:lumOff val="35000"/>
                </a:srgbClr>
              </a:solidFill>
              <a:latin typeface="Gill Sans" charset="0"/>
              <a:ea typeface="Gill Sans" charset="0"/>
              <a:cs typeface="Gill Sans" charset="0"/>
            </a:endParaRPr>
          </a:p>
          <a:p>
            <a:pPr>
              <a:buClr>
                <a:srgbClr val="000000">
                  <a:lumMod val="65000"/>
                  <a:lumOff val="35000"/>
                </a:srgbClr>
              </a:buClr>
            </a:pPr>
            <a:r>
              <a:rPr lang="el-GR" sz="3800" b="1" dirty="0" smtClean="0">
                <a:solidFill>
                  <a:srgbClr val="000000">
                    <a:lumMod val="65000"/>
                    <a:lumOff val="35000"/>
                  </a:srgbClr>
                </a:solidFill>
                <a:latin typeface="Gill Sans" charset="0"/>
                <a:ea typeface="Gill Sans" charset="0"/>
                <a:cs typeface="Gill Sans" charset="0"/>
              </a:rPr>
              <a:t>Ανεπαρκής χρήση Τεχνολογικών Πληροφορικής και Επικοινωνιών</a:t>
            </a:r>
            <a:endParaRPr lang="en-GB" sz="3800" b="1" dirty="0">
              <a:solidFill>
                <a:srgbClr val="000000">
                  <a:lumMod val="65000"/>
                  <a:lumOff val="35000"/>
                </a:srgbClr>
              </a:solidFill>
              <a:latin typeface="Gill Sans" charset="0"/>
              <a:ea typeface="Gill Sans" charset="0"/>
              <a:cs typeface="Gill Sans" charset="0"/>
            </a:endParaRPr>
          </a:p>
          <a:p>
            <a:pPr>
              <a:buClr>
                <a:srgbClr val="000000">
                  <a:lumMod val="65000"/>
                  <a:lumOff val="35000"/>
                </a:srgbClr>
              </a:buClr>
            </a:pPr>
            <a:r>
              <a:rPr lang="el-GR" sz="3800" b="1" dirty="0" smtClean="0">
                <a:solidFill>
                  <a:srgbClr val="000000">
                    <a:lumMod val="65000"/>
                    <a:lumOff val="35000"/>
                  </a:srgbClr>
                </a:solidFill>
                <a:latin typeface="Gill Sans" charset="0"/>
                <a:ea typeface="Gill Sans" charset="0"/>
                <a:cs typeface="Gill Sans" charset="0"/>
              </a:rPr>
              <a:t>Ελλιπής κατανόηση των στοιχείων που συνθέτουν το ενεργειακό κόστος</a:t>
            </a:r>
          </a:p>
          <a:p>
            <a:pPr marL="0" indent="0">
              <a:buClr>
                <a:srgbClr val="000000">
                  <a:lumMod val="65000"/>
                  <a:lumOff val="35000"/>
                </a:srgbClr>
              </a:buClr>
              <a:buNone/>
            </a:pPr>
            <a:r>
              <a:rPr lang="el-GR" sz="3800" b="1" dirty="0" smtClean="0">
                <a:solidFill>
                  <a:srgbClr val="000000">
                    <a:lumMod val="65000"/>
                    <a:lumOff val="35000"/>
                  </a:srgbClr>
                </a:solidFill>
                <a:latin typeface="Gill Sans" charset="0"/>
                <a:ea typeface="Gill Sans" charset="0"/>
                <a:cs typeface="Gill Sans" charset="0"/>
              </a:rPr>
              <a:t>Στόχοι:</a:t>
            </a:r>
            <a:endParaRPr lang="en-GB" sz="3800" b="1" dirty="0">
              <a:solidFill>
                <a:srgbClr val="000000">
                  <a:lumMod val="65000"/>
                  <a:lumOff val="35000"/>
                </a:srgbClr>
              </a:solidFill>
              <a:latin typeface="Gill Sans" charset="0"/>
              <a:ea typeface="Gill Sans" charset="0"/>
              <a:cs typeface="Gill Sans" charset="0"/>
            </a:endParaRPr>
          </a:p>
          <a:p>
            <a:pPr>
              <a:buClr>
                <a:srgbClr val="000000">
                  <a:lumMod val="65000"/>
                  <a:lumOff val="35000"/>
                </a:srgbClr>
              </a:buClr>
            </a:pPr>
            <a:r>
              <a:rPr lang="el-GR" sz="3800" b="1" dirty="0" smtClean="0">
                <a:solidFill>
                  <a:srgbClr val="000000">
                    <a:lumMod val="65000"/>
                    <a:lumOff val="35000"/>
                  </a:srgbClr>
                </a:solidFill>
                <a:latin typeface="Gill Sans" charset="0"/>
                <a:ea typeface="Gill Sans" charset="0"/>
                <a:cs typeface="Gill Sans" charset="0"/>
              </a:rPr>
              <a:t>Ανάγκη αύξησης της αντίληψης των καταναλωτών σε σχέση με τα ενεργειακά αποδοτικά προϊόντα</a:t>
            </a:r>
          </a:p>
          <a:p>
            <a:pPr>
              <a:buClr>
                <a:srgbClr val="000000">
                  <a:lumMod val="65000"/>
                  <a:lumOff val="35000"/>
                </a:srgbClr>
              </a:buClr>
            </a:pPr>
            <a:r>
              <a:rPr lang="el-GR" sz="3800" b="1" dirty="0" smtClean="0">
                <a:latin typeface="Gill Sans" charset="0"/>
                <a:ea typeface="Gill Sans" charset="0"/>
                <a:cs typeface="Gill Sans" charset="0"/>
              </a:rPr>
              <a:t>Καινοτόμες και </a:t>
            </a:r>
            <a:r>
              <a:rPr lang="en-US" sz="3800" b="1" dirty="0" smtClean="0">
                <a:latin typeface="Gill Sans" charset="0"/>
                <a:ea typeface="Gill Sans" charset="0"/>
                <a:cs typeface="Gill Sans" charset="0"/>
              </a:rPr>
              <a:t>tailor-made </a:t>
            </a:r>
            <a:r>
              <a:rPr lang="el-GR" sz="3800" b="1" dirty="0" smtClean="0">
                <a:latin typeface="Gill Sans" charset="0"/>
                <a:ea typeface="Gill Sans" charset="0"/>
                <a:cs typeface="Gill Sans" charset="0"/>
              </a:rPr>
              <a:t>δράσεις που θα οδηγήσουν σε αλλαγές στη συμπεριφορά των καταναλωτών ενέργειας</a:t>
            </a:r>
          </a:p>
          <a:p>
            <a:pPr marL="0" indent="0">
              <a:buClr>
                <a:srgbClr val="000000">
                  <a:lumMod val="65000"/>
                  <a:lumOff val="35000"/>
                </a:srgbClr>
              </a:buClr>
              <a:buNone/>
            </a:pPr>
            <a:r>
              <a:rPr lang="el-GR" sz="3800" b="1" dirty="0" smtClean="0">
                <a:latin typeface="Gill Sans" charset="0"/>
                <a:ea typeface="Gill Sans" charset="0"/>
                <a:cs typeface="Gill Sans" charset="0"/>
              </a:rPr>
              <a:t>Στοιχεία:</a:t>
            </a:r>
          </a:p>
          <a:p>
            <a:pPr lvl="0" defTabSz="1828800">
              <a:lnSpc>
                <a:spcPct val="150000"/>
              </a:lnSpc>
              <a:buClr>
                <a:srgbClr val="000000">
                  <a:lumMod val="65000"/>
                  <a:lumOff val="35000"/>
                </a:srgbClr>
              </a:buClr>
              <a:buFont typeface="Arial" charset="0"/>
              <a:buChar char="•"/>
            </a:pPr>
            <a:r>
              <a:rPr lang="el-GR" sz="3800" b="1" dirty="0">
                <a:latin typeface="Gill Sans" charset="0"/>
                <a:ea typeface="Gill Sans" charset="0"/>
                <a:cs typeface="Gill Sans" charset="0"/>
              </a:rPr>
              <a:t>Η πρόσκληση είναι ανοικτή έως και τον Ιούνιο 2017 με 5 εκ. προϋπολογισμό</a:t>
            </a:r>
            <a:endParaRPr lang="en-GB" sz="3800" b="1" dirty="0">
              <a:latin typeface="Gill Sans" charset="0"/>
              <a:ea typeface="Gill Sans" charset="0"/>
              <a:cs typeface="Gill Sans" charset="0"/>
            </a:endParaRPr>
          </a:p>
          <a:p>
            <a:pPr marL="542926" lvl="2" indent="-542926" defTabSz="1828800">
              <a:lnSpc>
                <a:spcPct val="150000"/>
              </a:lnSpc>
              <a:buClr>
                <a:srgbClr val="000000">
                  <a:lumMod val="65000"/>
                  <a:lumOff val="35000"/>
                </a:srgbClr>
              </a:buClr>
              <a:buFont typeface="Arial" charset="0"/>
              <a:buChar char="•"/>
            </a:pPr>
            <a:r>
              <a:rPr lang="el-GR" sz="3800" b="1" dirty="0">
                <a:latin typeface="Gill Sans" charset="0"/>
                <a:ea typeface="Gill Sans" charset="0"/>
                <a:cs typeface="Gill Sans" charset="0"/>
              </a:rPr>
              <a:t>Ποσοστό συγχρηματοδότησης = 100%</a:t>
            </a:r>
            <a:endParaRPr lang="en-GB" sz="3800" b="1" dirty="0">
              <a:latin typeface="Gill Sans" charset="0"/>
              <a:ea typeface="Gill Sans" charset="0"/>
              <a:cs typeface="Gill Sans" charset="0"/>
            </a:endParaRPr>
          </a:p>
        </p:txBody>
      </p:sp>
    </p:spTree>
    <p:extLst>
      <p:ext uri="{BB962C8B-B14F-4D97-AF65-F5344CB8AC3E}">
        <p14:creationId xmlns:p14="http://schemas.microsoft.com/office/powerpoint/2010/main" val="2048978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12887" y="2743201"/>
            <a:ext cx="21332825" cy="900198"/>
          </a:xfrm>
          <a:prstGeom prst="rect">
            <a:avLst/>
          </a:prstGeom>
        </p:spPr>
        <p:style>
          <a:lnRef idx="3">
            <a:schemeClr val="lt1"/>
          </a:lnRef>
          <a:fillRef idx="1">
            <a:schemeClr val="accent1"/>
          </a:fillRef>
          <a:effectRef idx="1">
            <a:schemeClr val="accent1"/>
          </a:effectRef>
          <a:fontRef idx="minor">
            <a:schemeClr val="lt1"/>
          </a:fontRef>
        </p:style>
        <p:txBody>
          <a:bodyPr spcFirstLastPara="0" vert="horz" wrap="square" lIns="96383" tIns="96383" rIns="96383" bIns="96383" numCol="1" spcCol="2539" anchor="ctr" anchorCtr="0">
            <a:noAutofit/>
          </a:bodyPr>
          <a:lstStyle/>
          <a:p>
            <a:pPr algn="ctr" defTabSz="1896107">
              <a:lnSpc>
                <a:spcPct val="90000"/>
              </a:lnSpc>
              <a:spcBef>
                <a:spcPct val="0"/>
              </a:spcBef>
              <a:spcAft>
                <a:spcPct val="35000"/>
              </a:spcAft>
            </a:pPr>
            <a:r>
              <a:rPr lang="el-GR" dirty="0" smtClean="0">
                <a:solidFill>
                  <a:srgbClr val="FFFFFF"/>
                </a:solidFill>
              </a:rPr>
              <a:t>Νομοθετική Πρωτοβουλία της Κομισιόν για την Ενέργεια </a:t>
            </a:r>
            <a:endParaRPr lang="en-US" dirty="0">
              <a:solidFill>
                <a:srgbClr val="FFFFFF"/>
              </a:solidFill>
            </a:endParaRPr>
          </a:p>
        </p:txBody>
      </p:sp>
      <p:sp>
        <p:nvSpPr>
          <p:cNvPr id="8" name="Rectangle 7"/>
          <p:cNvSpPr/>
          <p:nvPr/>
        </p:nvSpPr>
        <p:spPr>
          <a:xfrm>
            <a:off x="1512893" y="3642995"/>
            <a:ext cx="21332820" cy="9452293"/>
          </a:xfrm>
          <a:prstGeom prst="rect">
            <a:avLst/>
          </a:prstGeom>
        </p:spPr>
        <p:style>
          <a:lnRef idx="1">
            <a:schemeClr val="accent1"/>
          </a:lnRef>
          <a:fillRef idx="2">
            <a:schemeClr val="accent1"/>
          </a:fillRef>
          <a:effectRef idx="1">
            <a:schemeClr val="accent1"/>
          </a:effectRef>
          <a:fontRef idx="minor">
            <a:schemeClr val="dk1"/>
          </a:fontRef>
        </p:style>
        <p:txBody>
          <a:bodyPr wrap="square" lIns="182880" tIns="182880" rIns="365687" bIns="365687">
            <a:noAutofit/>
          </a:bodyPr>
          <a:lstStyle/>
          <a:p>
            <a:pPr marL="571500" indent="-571500">
              <a:buFont typeface="Arial" charset="0"/>
              <a:buChar char="•"/>
            </a:pPr>
            <a:r>
              <a:rPr lang="el-GR" sz="4000" b="1" dirty="0" smtClean="0">
                <a:solidFill>
                  <a:srgbClr val="242C35"/>
                </a:solidFill>
                <a:latin typeface="Gill Sans" charset="0"/>
                <a:ea typeface="Gill Sans" charset="0"/>
                <a:cs typeface="Gill Sans" charset="0"/>
              </a:rPr>
              <a:t>Νομική βάση για την ολοκλήρωση της ηλεκτρικής αγοράς ενέργειας με προϋποθέσεις για τη συμμετοχή των τρίτων χωρών</a:t>
            </a:r>
          </a:p>
          <a:p>
            <a:pPr marL="571500" indent="-571500">
              <a:buFont typeface="Arial" charset="0"/>
              <a:buChar char="•"/>
            </a:pPr>
            <a:r>
              <a:rPr lang="el-GR" sz="4000" b="1" dirty="0" smtClean="0">
                <a:solidFill>
                  <a:srgbClr val="242C35"/>
                </a:solidFill>
                <a:latin typeface="Gill Sans" charset="0"/>
                <a:ea typeface="Gill Sans" charset="0"/>
                <a:cs typeface="Gill Sans" charset="0"/>
              </a:rPr>
              <a:t>Κατεύθυνση περιορισμού των έμμεσων κρατικών ενισχύσεων για τις ανανεώσιμες πηγές ενέργειας</a:t>
            </a:r>
            <a:endParaRPr lang="el-GR" sz="4000" b="1" dirty="0">
              <a:solidFill>
                <a:srgbClr val="242C35"/>
              </a:solidFill>
              <a:latin typeface="Gill Sans" charset="0"/>
              <a:ea typeface="Gill Sans" charset="0"/>
              <a:cs typeface="Gill Sans" charset="0"/>
            </a:endParaRPr>
          </a:p>
          <a:p>
            <a:pPr marL="571500" indent="-571500">
              <a:buFont typeface="Arial" charset="0"/>
              <a:buChar char="•"/>
            </a:pPr>
            <a:r>
              <a:rPr lang="el-GR" sz="4000" b="1" dirty="0" smtClean="0">
                <a:solidFill>
                  <a:srgbClr val="242C35"/>
                </a:solidFill>
                <a:latin typeface="Gill Sans" charset="0"/>
                <a:ea typeface="Gill Sans" charset="0"/>
                <a:cs typeface="Gill Sans" charset="0"/>
              </a:rPr>
              <a:t>Διευκόλυνση της δυνατότητας των καταναλωτών να είναι οι ίδιοι παραγωγοί ενέργειας</a:t>
            </a:r>
          </a:p>
          <a:p>
            <a:pPr marL="571500" indent="-571500">
              <a:buFont typeface="Arial" charset="0"/>
              <a:buChar char="•"/>
            </a:pPr>
            <a:r>
              <a:rPr lang="el-GR" sz="4000" b="1" dirty="0" smtClean="0">
                <a:solidFill>
                  <a:srgbClr val="242C35"/>
                </a:solidFill>
                <a:latin typeface="Gill Sans" charset="0"/>
                <a:ea typeface="Gill Sans" charset="0"/>
                <a:cs typeface="Gill Sans" charset="0"/>
              </a:rPr>
              <a:t>Αντιμετώπιση της ενεργειακής φτώχειας, δηλαδή:</a:t>
            </a:r>
          </a:p>
          <a:p>
            <a:pPr marL="1485717" lvl="1" indent="-571500">
              <a:buFont typeface="Arial" charset="0"/>
              <a:buChar char="•"/>
            </a:pPr>
            <a:r>
              <a:rPr lang="el-GR" sz="4000" b="1" dirty="0" smtClean="0">
                <a:solidFill>
                  <a:srgbClr val="242C35"/>
                </a:solidFill>
                <a:latin typeface="Gill Sans" charset="0"/>
                <a:ea typeface="Gill Sans" charset="0"/>
                <a:cs typeface="Gill Sans" charset="0"/>
              </a:rPr>
              <a:t>Ζητείται από τα κράτη μέλη να καταρτίσουν μακροχρόνια στρατηγική για την μόχλευση επενδύσεων στην ανακαίνιση  και ενεργειακή αναβάθμιση των δημοσίων κτιρίων </a:t>
            </a:r>
          </a:p>
          <a:p>
            <a:pPr marL="1485717" lvl="1" indent="-571500">
              <a:buFont typeface="Arial" charset="0"/>
              <a:buChar char="•"/>
            </a:pPr>
            <a:r>
              <a:rPr lang="el-GR" sz="4000" b="1" dirty="0" smtClean="0">
                <a:solidFill>
                  <a:srgbClr val="242C35"/>
                </a:solidFill>
                <a:latin typeface="Gill Sans" charset="0"/>
                <a:ea typeface="Gill Sans" charset="0"/>
                <a:cs typeface="Gill Sans" charset="0"/>
              </a:rPr>
              <a:t>Τα κράτη μέλη θα πρέπει να δημιουργήσουν σχήματα τα οποία θα περιλαμβάνουν την αντιμετώπιση της ενεργειακής φτώχειας και την ενεργειακή αναβάθμιση των σπιτιών</a:t>
            </a:r>
          </a:p>
          <a:p>
            <a:pPr marL="1485717" lvl="1" indent="-571500">
              <a:buFont typeface="Arial" charset="0"/>
              <a:buChar char="•"/>
            </a:pPr>
            <a:r>
              <a:rPr lang="el-GR" sz="4000" b="1" dirty="0" smtClean="0">
                <a:solidFill>
                  <a:srgbClr val="242C35"/>
                </a:solidFill>
                <a:latin typeface="Gill Sans" charset="0"/>
                <a:ea typeface="Gill Sans" charset="0"/>
                <a:cs typeface="Gill Sans" charset="0"/>
              </a:rPr>
              <a:t>Η ενεργειακή φτώχεια θα πρέπει να λαμβάνεται υπόψη από τα κράτη μέλη, όταν σχεδιάζουν το ενεργειακό τους μείγμα</a:t>
            </a:r>
          </a:p>
          <a:p>
            <a:pPr marL="1485717" lvl="1" indent="-571500">
              <a:buFont typeface="Arial" charset="0"/>
              <a:buChar char="•"/>
            </a:pPr>
            <a:r>
              <a:rPr lang="el-GR" sz="4000" b="1" dirty="0" smtClean="0">
                <a:solidFill>
                  <a:srgbClr val="242C35"/>
                </a:solidFill>
                <a:latin typeface="Gill Sans" charset="0"/>
                <a:ea typeface="Gill Sans" charset="0"/>
                <a:cs typeface="Gill Sans" charset="0"/>
              </a:rPr>
              <a:t>Η περίοδος εντός της οποίας θα πρέπει να επιτευχθούν οι στόχοι για την ενεργειακή φτώχεια είναι από το 2020 έως και το 2030, ωστόσο τα αντίστοιχα μέτρα θα πρέπει να εισαχθούν πριν το 2020</a:t>
            </a:r>
          </a:p>
        </p:txBody>
      </p:sp>
      <p:grpSp>
        <p:nvGrpSpPr>
          <p:cNvPr id="22" name="Group 21"/>
          <p:cNvGrpSpPr/>
          <p:nvPr/>
        </p:nvGrpSpPr>
        <p:grpSpPr>
          <a:xfrm>
            <a:off x="11289298" y="2015845"/>
            <a:ext cx="1878629" cy="264869"/>
            <a:chOff x="10811887" y="2519530"/>
            <a:chExt cx="2273141" cy="320492"/>
          </a:xfrm>
        </p:grpSpPr>
        <p:sp>
          <p:nvSpPr>
            <p:cNvPr id="25" name="Oval 24"/>
            <p:cNvSpPr/>
            <p:nvPr/>
          </p:nvSpPr>
          <p:spPr>
            <a:xfrm>
              <a:off x="10811887" y="2519530"/>
              <a:ext cx="320492" cy="32049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11188410" y="2519530"/>
              <a:ext cx="320492" cy="32049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11583610" y="2519530"/>
              <a:ext cx="320492" cy="32049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11992813" y="2519530"/>
              <a:ext cx="320492" cy="32049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2369336" y="2519530"/>
              <a:ext cx="320492" cy="32049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2764536" y="2519530"/>
              <a:ext cx="320492" cy="320492"/>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TextBox 33"/>
          <p:cNvSpPr txBox="1"/>
          <p:nvPr/>
        </p:nvSpPr>
        <p:spPr>
          <a:xfrm>
            <a:off x="13846629" y="656476"/>
            <a:ext cx="8608062" cy="757130"/>
          </a:xfrm>
          <a:prstGeom prst="rect">
            <a:avLst/>
          </a:prstGeom>
          <a:noFill/>
        </p:spPr>
        <p:txBody>
          <a:bodyPr wrap="square" rtlCol="0">
            <a:spAutoFit/>
          </a:bodyPr>
          <a:lstStyle/>
          <a:p>
            <a:pPr algn="r">
              <a:lnSpc>
                <a:spcPct val="90000"/>
              </a:lnSpc>
            </a:pPr>
            <a:r>
              <a:rPr lang="en-US" sz="4800" dirty="0" smtClean="0">
                <a:solidFill>
                  <a:schemeClr val="accent1"/>
                </a:solidFill>
                <a:cs typeface="Lato Light"/>
              </a:rPr>
              <a:t>Winter Energy Package </a:t>
            </a:r>
            <a:endParaRPr lang="en-US" sz="4800" dirty="0">
              <a:solidFill>
                <a:schemeClr val="accent1"/>
              </a:solidFill>
              <a:cs typeface="Lato Light"/>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888" y="536706"/>
            <a:ext cx="9100683" cy="2011680"/>
          </a:xfrm>
          <a:prstGeom prst="rect">
            <a:avLst/>
          </a:prstGeom>
        </p:spPr>
      </p:pic>
    </p:spTree>
    <p:extLst>
      <p:ext uri="{BB962C8B-B14F-4D97-AF65-F5344CB8AC3E}">
        <p14:creationId xmlns:p14="http://schemas.microsoft.com/office/powerpoint/2010/main" val="4839076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16738629" y="831582"/>
            <a:ext cx="5321457" cy="1421928"/>
          </a:xfrm>
          <a:prstGeom prst="rect">
            <a:avLst/>
          </a:prstGeom>
          <a:noFill/>
        </p:spPr>
        <p:txBody>
          <a:bodyPr wrap="none" rtlCol="0">
            <a:spAutoFit/>
          </a:bodyPr>
          <a:lstStyle/>
          <a:p>
            <a:pPr algn="r">
              <a:lnSpc>
                <a:spcPct val="90000"/>
              </a:lnSpc>
            </a:pPr>
            <a:r>
              <a:rPr lang="el-GR" sz="4800" dirty="0" smtClean="0">
                <a:solidFill>
                  <a:schemeClr val="accent1"/>
                </a:solidFill>
                <a:latin typeface="Lato Light"/>
                <a:cs typeface="Lato Light"/>
              </a:rPr>
              <a:t>Ενεργειακή Φτώχεια</a:t>
            </a:r>
            <a:endParaRPr lang="el-GR" sz="4800" dirty="0">
              <a:solidFill>
                <a:schemeClr val="accent1"/>
              </a:solidFill>
              <a:latin typeface="Lato Light"/>
              <a:cs typeface="Lato Light"/>
            </a:endParaRPr>
          </a:p>
          <a:p>
            <a:pPr algn="r">
              <a:lnSpc>
                <a:spcPct val="90000"/>
              </a:lnSpc>
            </a:pPr>
            <a:r>
              <a:rPr lang="el-GR" sz="4800" dirty="0" smtClean="0">
                <a:solidFill>
                  <a:schemeClr val="accent1"/>
                </a:solidFill>
                <a:latin typeface="Lato Light"/>
                <a:cs typeface="Lato Light"/>
              </a:rPr>
              <a:t>Περιεχόμενα</a:t>
            </a:r>
          </a:p>
        </p:txBody>
      </p:sp>
      <p:sp>
        <p:nvSpPr>
          <p:cNvPr id="39" name="Shape 188"/>
          <p:cNvSpPr/>
          <p:nvPr/>
        </p:nvSpPr>
        <p:spPr>
          <a:xfrm>
            <a:off x="2237747" y="2933231"/>
            <a:ext cx="19822339" cy="9511530"/>
          </a:xfrm>
          <a:prstGeom prst="rect">
            <a:avLst/>
          </a:prstGeom>
          <a:ln/>
          <a:extLst>
            <a:ext uri="{C572A759-6A51-4108-AA02-DFA0A04FC94B}">
              <ma14:wrappingTextBoxFlag xmlns:ma14="http://schemas.microsoft.com/office/mac/drawingml/2011/main" val="1"/>
            </a:ext>
          </a:extLst>
        </p:spPr>
        <p:style>
          <a:lnRef idx="0">
            <a:schemeClr val="accent1"/>
          </a:lnRef>
          <a:fillRef idx="3">
            <a:schemeClr val="accent1"/>
          </a:fillRef>
          <a:effectRef idx="3">
            <a:schemeClr val="accent1"/>
          </a:effectRef>
          <a:fontRef idx="minor">
            <a:schemeClr val="lt1"/>
          </a:fontRef>
        </p:style>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marL="1485717" lvl="1" indent="-571500">
              <a:buFont typeface="Arial" charset="0"/>
              <a:buChar char="•"/>
            </a:pPr>
            <a:endParaRPr lang="en-US" sz="5000" b="1" dirty="0" smtClean="0">
              <a:solidFill>
                <a:schemeClr val="bg1"/>
              </a:solidFill>
              <a:latin typeface="Gill Sans" charset="0"/>
              <a:ea typeface="Gill Sans" charset="0"/>
              <a:cs typeface="Gill Sans" charset="0"/>
            </a:endParaRPr>
          </a:p>
          <a:p>
            <a:pPr marL="1485717" lvl="1" indent="-571500">
              <a:buFont typeface="Arial" charset="0"/>
              <a:buChar char="•"/>
            </a:pPr>
            <a:r>
              <a:rPr lang="el-GR" sz="5000" b="1" dirty="0" smtClean="0">
                <a:solidFill>
                  <a:schemeClr val="bg1"/>
                </a:solidFill>
                <a:latin typeface="Gill Sans" charset="0"/>
                <a:ea typeface="Gill Sans" charset="0"/>
                <a:cs typeface="Gill Sans" charset="0"/>
              </a:rPr>
              <a:t>Ορισμός </a:t>
            </a:r>
            <a:r>
              <a:rPr lang="el-GR" sz="5000" b="1" dirty="0">
                <a:solidFill>
                  <a:schemeClr val="bg1"/>
                </a:solidFill>
                <a:latin typeface="Gill Sans" charset="0"/>
                <a:ea typeface="Gill Sans" charset="0"/>
                <a:cs typeface="Gill Sans" charset="0"/>
              </a:rPr>
              <a:t>Ενεργειακής Φτώχειας </a:t>
            </a:r>
          </a:p>
          <a:p>
            <a:pPr marL="1485717" lvl="1" indent="-571500">
              <a:buFont typeface="Arial" charset="0"/>
              <a:buChar char="•"/>
            </a:pPr>
            <a:r>
              <a:rPr lang="el-GR" sz="5000" b="1" dirty="0">
                <a:solidFill>
                  <a:schemeClr val="bg1"/>
                </a:solidFill>
                <a:latin typeface="Gill Sans" charset="0"/>
                <a:ea typeface="Gill Sans" charset="0"/>
                <a:cs typeface="Gill Sans" charset="0"/>
              </a:rPr>
              <a:t>Περιγραφή Προβλήματος</a:t>
            </a:r>
          </a:p>
          <a:p>
            <a:pPr marL="1485717" lvl="1" indent="-571500">
              <a:buFont typeface="Arial" charset="0"/>
              <a:buChar char="•"/>
            </a:pPr>
            <a:r>
              <a:rPr lang="el-GR" sz="5000" b="1" dirty="0">
                <a:solidFill>
                  <a:schemeClr val="bg1"/>
                </a:solidFill>
                <a:latin typeface="Gill Sans" charset="0"/>
                <a:ea typeface="Gill Sans" charset="0"/>
                <a:cs typeface="Gill Sans" charset="0"/>
              </a:rPr>
              <a:t>Προκλήσεις και Προοπτικές</a:t>
            </a:r>
          </a:p>
          <a:p>
            <a:pPr marL="1485717" lvl="1" indent="-571500">
              <a:buFont typeface="Arial" charset="0"/>
              <a:buChar char="•"/>
            </a:pPr>
            <a:r>
              <a:rPr lang="el-GR" sz="5000" b="1" dirty="0" smtClean="0">
                <a:solidFill>
                  <a:schemeClr val="bg1"/>
                </a:solidFill>
                <a:latin typeface="Gill Sans" charset="0"/>
                <a:ea typeface="Gill Sans" charset="0"/>
                <a:cs typeface="Gill Sans" charset="0"/>
              </a:rPr>
              <a:t>Έργο </a:t>
            </a:r>
            <a:r>
              <a:rPr lang="en-US" sz="5000" b="1" dirty="0" smtClean="0">
                <a:solidFill>
                  <a:schemeClr val="bg1"/>
                </a:solidFill>
                <a:latin typeface="Gill Sans" charset="0"/>
                <a:ea typeface="Gill Sans" charset="0"/>
                <a:cs typeface="Gill Sans" charset="0"/>
              </a:rPr>
              <a:t>EFSI</a:t>
            </a:r>
            <a:r>
              <a:rPr lang="el-GR" sz="5000" b="1" dirty="0" smtClean="0">
                <a:solidFill>
                  <a:schemeClr val="bg1"/>
                </a:solidFill>
                <a:latin typeface="Gill Sans" charset="0"/>
                <a:ea typeface="Gill Sans" charset="0"/>
                <a:cs typeface="Gill Sans" charset="0"/>
              </a:rPr>
              <a:t> </a:t>
            </a:r>
            <a:r>
              <a:rPr lang="el-GR" sz="5000" b="1" dirty="0">
                <a:solidFill>
                  <a:schemeClr val="bg1"/>
                </a:solidFill>
                <a:latin typeface="Gill Sans" charset="0"/>
                <a:ea typeface="Gill Sans" charset="0"/>
                <a:cs typeface="Gill Sans" charset="0"/>
              </a:rPr>
              <a:t>Καταπολέμησης Ενεργειακής Φτώχειας </a:t>
            </a:r>
            <a:r>
              <a:rPr lang="el-GR" sz="5000" b="1" dirty="0" smtClean="0">
                <a:solidFill>
                  <a:schemeClr val="bg1"/>
                </a:solidFill>
                <a:latin typeface="Gill Sans" charset="0"/>
                <a:ea typeface="Gill Sans" charset="0"/>
                <a:cs typeface="Gill Sans" charset="0"/>
              </a:rPr>
              <a:t>στη Γαλλία </a:t>
            </a:r>
          </a:p>
          <a:p>
            <a:pPr marL="1485717" lvl="1" indent="-571500">
              <a:buFont typeface="Arial" charset="0"/>
              <a:buChar char="•"/>
            </a:pPr>
            <a:r>
              <a:rPr lang="el-GR" sz="5000" b="1" dirty="0" smtClean="0">
                <a:solidFill>
                  <a:schemeClr val="bg1"/>
                </a:solidFill>
                <a:latin typeface="Gill Sans" charset="0"/>
                <a:ea typeface="Gill Sans" charset="0"/>
                <a:cs typeface="Gill Sans" charset="0"/>
              </a:rPr>
              <a:t>Πιλοτικό Έργο </a:t>
            </a:r>
            <a:r>
              <a:rPr lang="el-GR" sz="5000" b="1" dirty="0">
                <a:solidFill>
                  <a:schemeClr val="bg1"/>
                </a:solidFill>
                <a:latin typeface="Gill Sans" charset="0"/>
                <a:ea typeface="Gill Sans" charset="0"/>
                <a:cs typeface="Gill Sans" charset="0"/>
              </a:rPr>
              <a:t>Καταπολέμησης Ενεργειακής Φτώχειας στην </a:t>
            </a:r>
            <a:r>
              <a:rPr lang="el-GR" sz="5000" b="1" dirty="0" err="1" smtClean="0">
                <a:solidFill>
                  <a:schemeClr val="bg1"/>
                </a:solidFill>
                <a:latin typeface="Gill Sans" charset="0"/>
                <a:ea typeface="Gill Sans" charset="0"/>
                <a:cs typeface="Gill Sans" charset="0"/>
              </a:rPr>
              <a:t>Μάκρο</a:t>
            </a:r>
            <a:r>
              <a:rPr lang="en-US" sz="5000" b="1" dirty="0" smtClean="0">
                <a:solidFill>
                  <a:schemeClr val="bg1"/>
                </a:solidFill>
                <a:latin typeface="Gill Sans" charset="0"/>
                <a:ea typeface="Gill Sans" charset="0"/>
                <a:cs typeface="Gill Sans" charset="0"/>
              </a:rPr>
              <a:t>-</a:t>
            </a:r>
            <a:r>
              <a:rPr lang="el-GR" sz="5000" b="1" dirty="0" smtClean="0">
                <a:solidFill>
                  <a:schemeClr val="bg1"/>
                </a:solidFill>
                <a:latin typeface="Gill Sans" charset="0"/>
                <a:ea typeface="Gill Sans" charset="0"/>
                <a:cs typeface="Gill Sans" charset="0"/>
              </a:rPr>
              <a:t>Περιφέρεια Ιονίου-Αδριατικής</a:t>
            </a:r>
          </a:p>
          <a:p>
            <a:pPr marL="1485717" lvl="1" indent="-571500">
              <a:buFont typeface="Arial" charset="0"/>
              <a:buChar char="•"/>
            </a:pPr>
            <a:r>
              <a:rPr lang="el-GR" sz="5000" b="1" dirty="0" smtClean="0">
                <a:solidFill>
                  <a:schemeClr val="bg1"/>
                </a:solidFill>
                <a:latin typeface="Gill Sans" charset="0"/>
                <a:ea typeface="Gill Sans" charset="0"/>
                <a:cs typeface="Gill Sans" charset="0"/>
              </a:rPr>
              <a:t>Παρατηρητήριο Ενεργειακής Φτώχειας στην Ευρωπαϊκή Ένωση</a:t>
            </a:r>
          </a:p>
          <a:p>
            <a:pPr marL="1485717" lvl="1" indent="-571500">
              <a:buFont typeface="Arial" charset="0"/>
              <a:buChar char="•"/>
            </a:pPr>
            <a:r>
              <a:rPr lang="el-GR" sz="5000" b="1" dirty="0" smtClean="0">
                <a:solidFill>
                  <a:schemeClr val="bg1"/>
                </a:solidFill>
                <a:latin typeface="Gill Sans" charset="0"/>
                <a:ea typeface="Gill Sans" charset="0"/>
                <a:cs typeface="Gill Sans" charset="0"/>
              </a:rPr>
              <a:t>Προσκλήσεις </a:t>
            </a:r>
            <a:r>
              <a:rPr lang="en-US" sz="5000" b="1" dirty="0" smtClean="0">
                <a:solidFill>
                  <a:schemeClr val="bg1"/>
                </a:solidFill>
                <a:latin typeface="Gill Sans" charset="0"/>
                <a:ea typeface="Gill Sans" charset="0"/>
                <a:cs typeface="Gill Sans" charset="0"/>
              </a:rPr>
              <a:t>Horizon 2020 </a:t>
            </a:r>
            <a:r>
              <a:rPr lang="el-GR" sz="5000" b="1" dirty="0" smtClean="0">
                <a:solidFill>
                  <a:schemeClr val="bg1"/>
                </a:solidFill>
                <a:latin typeface="Gill Sans" charset="0"/>
                <a:ea typeface="Gill Sans" charset="0"/>
                <a:cs typeface="Gill Sans" charset="0"/>
              </a:rPr>
              <a:t>για την ενεργειακή </a:t>
            </a:r>
            <a:r>
              <a:rPr lang="el-GR" sz="5000" b="1" dirty="0" smtClean="0">
                <a:solidFill>
                  <a:schemeClr val="bg1"/>
                </a:solidFill>
                <a:latin typeface="Gill Sans" charset="0"/>
                <a:ea typeface="Gill Sans" charset="0"/>
                <a:cs typeface="Gill Sans" charset="0"/>
              </a:rPr>
              <a:t>φτώχεια</a:t>
            </a:r>
            <a:endParaRPr lang="en-US" sz="5000" b="1" dirty="0">
              <a:solidFill>
                <a:schemeClr val="bg1"/>
              </a:solidFill>
              <a:latin typeface="Gill Sans" charset="0"/>
              <a:ea typeface="Gill Sans" charset="0"/>
              <a:cs typeface="Gill Sans" charset="0"/>
            </a:endParaRPr>
          </a:p>
          <a:p>
            <a:pPr marL="1485717" lvl="1" indent="-571500">
              <a:buFont typeface="Arial" charset="0"/>
              <a:buChar char="•"/>
            </a:pPr>
            <a:r>
              <a:rPr lang="el-GR" sz="5000" b="1" dirty="0" smtClean="0">
                <a:solidFill>
                  <a:schemeClr val="bg1"/>
                </a:solidFill>
                <a:latin typeface="Gill Sans" charset="0"/>
                <a:ea typeface="Gill Sans" charset="0"/>
                <a:cs typeface="Gill Sans" charset="0"/>
              </a:rPr>
              <a:t>Νομοθετική Πρωτοβουλία Επιτροπής </a:t>
            </a:r>
            <a:r>
              <a:rPr lang="mr-IN" sz="5000" b="1" dirty="0" smtClean="0">
                <a:solidFill>
                  <a:schemeClr val="bg1"/>
                </a:solidFill>
                <a:latin typeface="Gill Sans" charset="0"/>
                <a:ea typeface="Gill Sans" charset="0"/>
                <a:cs typeface="Gill Sans" charset="0"/>
              </a:rPr>
              <a:t>–</a:t>
            </a:r>
            <a:r>
              <a:rPr lang="el-GR" sz="5000" b="1" dirty="0" smtClean="0">
                <a:solidFill>
                  <a:schemeClr val="bg1"/>
                </a:solidFill>
                <a:latin typeface="Gill Sans" charset="0"/>
                <a:ea typeface="Gill Sans" charset="0"/>
                <a:cs typeface="Gill Sans" charset="0"/>
              </a:rPr>
              <a:t> </a:t>
            </a:r>
            <a:r>
              <a:rPr lang="en-US" sz="5000" b="1" dirty="0" smtClean="0">
                <a:solidFill>
                  <a:schemeClr val="bg1"/>
                </a:solidFill>
                <a:latin typeface="Gill Sans" charset="0"/>
                <a:ea typeface="Gill Sans" charset="0"/>
                <a:cs typeface="Gill Sans" charset="0"/>
              </a:rPr>
              <a:t>Winter Energy Package</a:t>
            </a:r>
            <a:endParaRPr lang="el-GR" sz="5000" b="1" dirty="0" smtClean="0">
              <a:solidFill>
                <a:schemeClr val="bg1"/>
              </a:solidFill>
              <a:latin typeface="Gill Sans" charset="0"/>
              <a:ea typeface="Gill Sans" charset="0"/>
              <a:cs typeface="Gill Sans" charset="0"/>
            </a:endParaRPr>
          </a:p>
          <a:p>
            <a:pPr marL="1485717" lvl="1" indent="-571500">
              <a:buFont typeface="Arial" charset="0"/>
              <a:buChar char="•"/>
            </a:pPr>
            <a:endParaRPr lang="en-US" sz="5200" b="1" dirty="0" smtClean="0">
              <a:solidFill>
                <a:schemeClr val="bg1"/>
              </a:solidFill>
              <a:latin typeface="Gill Sans" charset="0"/>
              <a:ea typeface="Gill Sans" charset="0"/>
              <a:cs typeface="Gill Sans" charset="0"/>
            </a:endParaRPr>
          </a:p>
          <a:p>
            <a:pPr marL="1485717" lvl="1" indent="-571500">
              <a:buFont typeface="Arial" charset="0"/>
              <a:buChar char="•"/>
            </a:pPr>
            <a:endParaRPr lang="el-GR" sz="5200" b="1" dirty="0" smtClean="0">
              <a:solidFill>
                <a:schemeClr val="bg1"/>
              </a:solidFill>
              <a:latin typeface="Gill Sans" charset="0"/>
              <a:ea typeface="Gill Sans" charset="0"/>
              <a:cs typeface="Gill Sans"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2888" y="536706"/>
            <a:ext cx="9068026" cy="2011680"/>
          </a:xfrm>
          <a:prstGeom prst="rect">
            <a:avLst/>
          </a:prstGeom>
        </p:spPr>
      </p:pic>
      <p:grpSp>
        <p:nvGrpSpPr>
          <p:cNvPr id="52" name="Group 51"/>
          <p:cNvGrpSpPr/>
          <p:nvPr/>
        </p:nvGrpSpPr>
        <p:grpSpPr>
          <a:xfrm>
            <a:off x="11246260" y="2232201"/>
            <a:ext cx="1878629" cy="264869"/>
            <a:chOff x="10811887" y="2519530"/>
            <a:chExt cx="2273141" cy="320492"/>
          </a:xfrm>
        </p:grpSpPr>
        <p:sp>
          <p:nvSpPr>
            <p:cNvPr id="54" name="Oval 53"/>
            <p:cNvSpPr/>
            <p:nvPr/>
          </p:nvSpPr>
          <p:spPr>
            <a:xfrm>
              <a:off x="10811887" y="2519530"/>
              <a:ext cx="320492" cy="32049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Oval 55"/>
            <p:cNvSpPr/>
            <p:nvPr/>
          </p:nvSpPr>
          <p:spPr>
            <a:xfrm>
              <a:off x="11188410" y="2519530"/>
              <a:ext cx="320492" cy="32049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Oval 56"/>
            <p:cNvSpPr/>
            <p:nvPr/>
          </p:nvSpPr>
          <p:spPr>
            <a:xfrm>
              <a:off x="11583610" y="2519530"/>
              <a:ext cx="320492" cy="32049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11992813" y="2519530"/>
              <a:ext cx="320492" cy="32049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 58"/>
            <p:cNvSpPr/>
            <p:nvPr/>
          </p:nvSpPr>
          <p:spPr>
            <a:xfrm>
              <a:off x="12369336" y="2519530"/>
              <a:ext cx="320492" cy="32049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Oval 59"/>
            <p:cNvSpPr/>
            <p:nvPr/>
          </p:nvSpPr>
          <p:spPr>
            <a:xfrm>
              <a:off x="12764536" y="2519530"/>
              <a:ext cx="320492" cy="320492"/>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686674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16738629" y="731805"/>
            <a:ext cx="5321457" cy="1421928"/>
          </a:xfrm>
          <a:prstGeom prst="rect">
            <a:avLst/>
          </a:prstGeom>
          <a:noFill/>
        </p:spPr>
        <p:txBody>
          <a:bodyPr wrap="none" rtlCol="0">
            <a:spAutoFit/>
          </a:bodyPr>
          <a:lstStyle/>
          <a:p>
            <a:pPr algn="r">
              <a:lnSpc>
                <a:spcPct val="90000"/>
              </a:lnSpc>
            </a:pPr>
            <a:r>
              <a:rPr lang="el-GR" sz="4800" dirty="0" smtClean="0">
                <a:solidFill>
                  <a:schemeClr val="accent1"/>
                </a:solidFill>
                <a:latin typeface="Lato Light"/>
                <a:cs typeface="Lato Light"/>
              </a:rPr>
              <a:t>Ενεργειακή Φτώχεια</a:t>
            </a:r>
          </a:p>
          <a:p>
            <a:pPr algn="r">
              <a:lnSpc>
                <a:spcPct val="90000"/>
              </a:lnSpc>
            </a:pPr>
            <a:r>
              <a:rPr lang="el-GR" sz="4800" dirty="0" smtClean="0">
                <a:solidFill>
                  <a:schemeClr val="accent1"/>
                </a:solidFill>
                <a:latin typeface="Lato Light"/>
                <a:cs typeface="Lato Light"/>
              </a:rPr>
              <a:t>Ορισμός</a:t>
            </a:r>
            <a:endParaRPr lang="en-US" sz="4800" dirty="0">
              <a:solidFill>
                <a:schemeClr val="accent1"/>
              </a:solidFill>
              <a:latin typeface="Lato Light"/>
              <a:cs typeface="Lato Light"/>
            </a:endParaRPr>
          </a:p>
        </p:txBody>
      </p:sp>
      <p:sp>
        <p:nvSpPr>
          <p:cNvPr id="39" name="Shape 188"/>
          <p:cNvSpPr/>
          <p:nvPr/>
        </p:nvSpPr>
        <p:spPr>
          <a:xfrm>
            <a:off x="2237747" y="2933231"/>
            <a:ext cx="19822339" cy="9511530"/>
          </a:xfrm>
          <a:prstGeom prst="rect">
            <a:avLst/>
          </a:prstGeom>
          <a:ln/>
          <a:extLst>
            <a:ext uri="{C572A759-6A51-4108-AA02-DFA0A04FC94B}">
              <ma14:wrappingTextBoxFlag xmlns:ma14="http://schemas.microsoft.com/office/mac/drawingml/2011/main" val="1"/>
            </a:ext>
          </a:extLst>
        </p:spPr>
        <p:style>
          <a:lnRef idx="0">
            <a:schemeClr val="accent1"/>
          </a:lnRef>
          <a:fillRef idx="3">
            <a:schemeClr val="accent1"/>
          </a:fillRef>
          <a:effectRef idx="3">
            <a:schemeClr val="accent1"/>
          </a:effectRef>
          <a:fontRef idx="minor">
            <a:schemeClr val="lt1"/>
          </a:fontRef>
        </p:style>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pPr lvl="0" algn="ctr" defTabSz="914400">
              <a:lnSpc>
                <a:spcPct val="90000"/>
              </a:lnSpc>
              <a:spcBef>
                <a:spcPts val="1000"/>
              </a:spcBef>
            </a:pPr>
            <a:r>
              <a:rPr lang="el-GR" sz="8800" dirty="0">
                <a:solidFill>
                  <a:schemeClr val="bg1"/>
                </a:solidFill>
                <a:latin typeface="Gill Sans" charset="0"/>
                <a:ea typeface="Gill Sans" charset="0"/>
                <a:cs typeface="Gill Sans" charset="0"/>
              </a:rPr>
              <a:t>Ως ενεργειακή φτώχεια ορίζεται η αδυναμία των νοικοκυριών να </a:t>
            </a:r>
            <a:r>
              <a:rPr lang="el-GR" sz="8800" dirty="0" smtClean="0">
                <a:solidFill>
                  <a:schemeClr val="bg1"/>
                </a:solidFill>
                <a:latin typeface="Gill Sans" charset="0"/>
                <a:ea typeface="Gill Sans" charset="0"/>
                <a:cs typeface="Gill Sans" charset="0"/>
              </a:rPr>
              <a:t>ανταποκριθούν</a:t>
            </a:r>
            <a:r>
              <a:rPr lang="el-GR" sz="8800" dirty="0">
                <a:solidFill>
                  <a:schemeClr val="bg1"/>
                </a:solidFill>
                <a:latin typeface="Gill Sans" charset="0"/>
                <a:ea typeface="Gill Sans" charset="0"/>
                <a:cs typeface="Gill Sans" charset="0"/>
              </a:rPr>
              <a:t> </a:t>
            </a:r>
            <a:r>
              <a:rPr lang="el-GR" sz="8800" dirty="0" smtClean="0">
                <a:solidFill>
                  <a:schemeClr val="bg1"/>
                </a:solidFill>
                <a:latin typeface="Gill Sans" charset="0"/>
                <a:ea typeface="Gill Sans" charset="0"/>
                <a:cs typeface="Gill Sans" charset="0"/>
              </a:rPr>
              <a:t>αποτελεσματικά </a:t>
            </a:r>
            <a:r>
              <a:rPr lang="el-GR" sz="8800" dirty="0">
                <a:solidFill>
                  <a:schemeClr val="bg1"/>
                </a:solidFill>
                <a:latin typeface="Gill Sans" charset="0"/>
                <a:ea typeface="Gill Sans" charset="0"/>
                <a:cs typeface="Gill Sans" charset="0"/>
              </a:rPr>
              <a:t>στις ενεργειακές τους ανάγκες</a:t>
            </a:r>
          </a:p>
        </p:txBody>
      </p:sp>
      <p:grpSp>
        <p:nvGrpSpPr>
          <p:cNvPr id="21" name="Group 20"/>
          <p:cNvGrpSpPr/>
          <p:nvPr/>
        </p:nvGrpSpPr>
        <p:grpSpPr>
          <a:xfrm>
            <a:off x="11251098" y="2153733"/>
            <a:ext cx="1878629" cy="264869"/>
            <a:chOff x="10811887" y="2519530"/>
            <a:chExt cx="2273141" cy="320492"/>
          </a:xfrm>
        </p:grpSpPr>
        <p:sp>
          <p:nvSpPr>
            <p:cNvPr id="22" name="Oval 21"/>
            <p:cNvSpPr/>
            <p:nvPr/>
          </p:nvSpPr>
          <p:spPr>
            <a:xfrm>
              <a:off x="10811887" y="2519530"/>
              <a:ext cx="320492" cy="32049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11188410" y="2519530"/>
              <a:ext cx="320492" cy="32049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11583610" y="2519530"/>
              <a:ext cx="320492" cy="32049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11992813" y="2519530"/>
              <a:ext cx="320492" cy="32049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2369336" y="2519530"/>
              <a:ext cx="320492" cy="32049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2764536" y="2519530"/>
              <a:ext cx="320492" cy="320492"/>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887" y="536706"/>
            <a:ext cx="9100683" cy="2011680"/>
          </a:xfrm>
          <a:prstGeom prst="rect">
            <a:avLst/>
          </a:prstGeom>
        </p:spPr>
      </p:pic>
    </p:spTree>
    <p:extLst>
      <p:ext uri="{BB962C8B-B14F-4D97-AF65-F5344CB8AC3E}">
        <p14:creationId xmlns:p14="http://schemas.microsoft.com/office/powerpoint/2010/main" val="3378449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15565901" y="802791"/>
            <a:ext cx="6532429" cy="757130"/>
          </a:xfrm>
          <a:prstGeom prst="rect">
            <a:avLst/>
          </a:prstGeom>
          <a:noFill/>
        </p:spPr>
        <p:txBody>
          <a:bodyPr wrap="none" rtlCol="0">
            <a:spAutoFit/>
          </a:bodyPr>
          <a:lstStyle/>
          <a:p>
            <a:pPr algn="r">
              <a:lnSpc>
                <a:spcPct val="90000"/>
              </a:lnSpc>
            </a:pPr>
            <a:r>
              <a:rPr lang="el-GR" sz="4800" dirty="0" smtClean="0">
                <a:solidFill>
                  <a:schemeClr val="accent1"/>
                </a:solidFill>
                <a:latin typeface="Lato Light"/>
                <a:cs typeface="Lato Light"/>
              </a:rPr>
              <a:t>Περιγραφή Προβλήματος</a:t>
            </a:r>
            <a:endParaRPr lang="en-US" sz="4800" dirty="0">
              <a:solidFill>
                <a:schemeClr val="accent1"/>
              </a:solidFill>
              <a:latin typeface="Lato Light"/>
              <a:cs typeface="Lato Light"/>
            </a:endParaRPr>
          </a:p>
        </p:txBody>
      </p:sp>
      <p:sp>
        <p:nvSpPr>
          <p:cNvPr id="39" name="Shape 188"/>
          <p:cNvSpPr/>
          <p:nvPr/>
        </p:nvSpPr>
        <p:spPr>
          <a:xfrm>
            <a:off x="2568721" y="2918934"/>
            <a:ext cx="19802182" cy="294693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noAutofit/>
          </a:bodyPr>
          <a:lstStyle>
            <a:lvl1pPr algn="l" defTabSz="584200">
              <a:lnSpc>
                <a:spcPct val="110000"/>
              </a:lnSpc>
              <a:spcBef>
                <a:spcPts val="3000"/>
              </a:spcBef>
              <a:defRPr sz="2000">
                <a:solidFill>
                  <a:srgbClr val="4C4C4C"/>
                </a:solidFill>
                <a:latin typeface="Helvetica Neue Light"/>
                <a:ea typeface="Helvetica Neue Light"/>
                <a:cs typeface="Helvetica Neue Light"/>
                <a:sym typeface="Helvetica Neue Light"/>
              </a:defRPr>
            </a:lvl1pPr>
          </a:lstStyle>
          <a:p>
            <a:r>
              <a:rPr lang="el-GR" sz="3600" b="1" dirty="0" smtClean="0">
                <a:solidFill>
                  <a:srgbClr val="242C35"/>
                </a:solidFill>
                <a:latin typeface="Lato Light"/>
                <a:cs typeface="Lato Light"/>
              </a:rPr>
              <a:t>Η ενεργειακή φτώχεια οφείλεται σε τρεις παράγοντες οι οποίοι είτε ανεξάρτητα, είτε σε συνδυασμό δυσχεραίνουν τις δυνατότητες των νοικοκυριών να ανταποκριθούν στις ενεργειακές τους ανάγκες</a:t>
            </a:r>
            <a:r>
              <a:rPr lang="en-US" sz="3600" b="1" dirty="0" smtClean="0">
                <a:solidFill>
                  <a:srgbClr val="242C35"/>
                </a:solidFill>
                <a:latin typeface="Lato Light"/>
                <a:cs typeface="Lato Light"/>
              </a:rPr>
              <a:t>. </a:t>
            </a:r>
            <a:r>
              <a:rPr lang="el-GR" sz="3600" b="1" dirty="0" smtClean="0">
                <a:solidFill>
                  <a:srgbClr val="242C35"/>
                </a:solidFill>
                <a:latin typeface="Lato Light"/>
                <a:cs typeface="Lato Light"/>
              </a:rPr>
              <a:t>Επιπρόσθετα, οι συνθήκες τις αγοράς και το κοινωνικό περιβάλλον δύνανται να επιδεινώσουν το πρόβλημα.</a:t>
            </a:r>
            <a:r>
              <a:rPr lang="el-GR" sz="3600" b="1" dirty="0">
                <a:solidFill>
                  <a:srgbClr val="242C35"/>
                </a:solidFill>
                <a:latin typeface="Lato Light"/>
                <a:cs typeface="Lato Light"/>
              </a:rPr>
              <a:t> </a:t>
            </a:r>
            <a:r>
              <a:rPr lang="el-GR" sz="3600" b="1" dirty="0" smtClean="0">
                <a:solidFill>
                  <a:srgbClr val="242C35"/>
                </a:solidFill>
                <a:latin typeface="Lato Light"/>
                <a:cs typeface="Lato Light"/>
              </a:rPr>
              <a:t>Εκτιμάται ότι αν ένα νοικοκυριό δαπανά πλέον του 10% του εισοδήματος του για να καλύψει τις ενεργειακές του ανάγκες, τότε πλήττεται από ενεργειακή φτώχεια</a:t>
            </a:r>
            <a:endParaRPr lang="el-GR" sz="2400" b="1" dirty="0">
              <a:solidFill>
                <a:srgbClr val="242C35"/>
              </a:solidFill>
            </a:endParaRPr>
          </a:p>
        </p:txBody>
      </p:sp>
      <p:cxnSp>
        <p:nvCxnSpPr>
          <p:cNvPr id="41" name="Straight Connector 40"/>
          <p:cNvCxnSpPr/>
          <p:nvPr/>
        </p:nvCxnSpPr>
        <p:spPr>
          <a:xfrm>
            <a:off x="2568720" y="6872723"/>
            <a:ext cx="6184041" cy="0"/>
          </a:xfrm>
          <a:prstGeom prst="line">
            <a:avLst/>
          </a:prstGeom>
          <a:ln w="1905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5914289" y="7773320"/>
            <a:ext cx="6184041" cy="0"/>
          </a:xfrm>
          <a:prstGeom prst="line">
            <a:avLst/>
          </a:prstGeom>
          <a:ln w="1905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568720" y="10719783"/>
            <a:ext cx="6184041" cy="0"/>
          </a:xfrm>
          <a:prstGeom prst="line">
            <a:avLst/>
          </a:prstGeom>
          <a:ln w="19050">
            <a:solidFill>
              <a:schemeClr val="accent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568721" y="5963010"/>
            <a:ext cx="5986677" cy="800229"/>
          </a:xfrm>
          <a:prstGeom prst="rect">
            <a:avLst/>
          </a:prstGeom>
          <a:noFill/>
        </p:spPr>
        <p:txBody>
          <a:bodyPr wrap="square" lIns="182889" tIns="91445" rIns="182889" bIns="91445" rtlCol="0">
            <a:spAutoFit/>
          </a:bodyPr>
          <a:lstStyle/>
          <a:p>
            <a:pPr algn="r"/>
            <a:r>
              <a:rPr lang="el-GR" sz="4000" b="1" dirty="0" smtClean="0">
                <a:solidFill>
                  <a:srgbClr val="242C35"/>
                </a:solidFill>
                <a:latin typeface="Lato Light"/>
                <a:cs typeface="Lato Light"/>
              </a:rPr>
              <a:t>Κόστος Ενέργειας</a:t>
            </a:r>
            <a:endParaRPr lang="id-ID" sz="4000" b="1" dirty="0">
              <a:solidFill>
                <a:srgbClr val="242C35"/>
              </a:solidFill>
              <a:latin typeface="Lato Light"/>
              <a:cs typeface="Lato Light"/>
            </a:endParaRPr>
          </a:p>
        </p:txBody>
      </p:sp>
      <p:sp>
        <p:nvSpPr>
          <p:cNvPr id="51" name="TextBox 50"/>
          <p:cNvSpPr txBox="1"/>
          <p:nvPr/>
        </p:nvSpPr>
        <p:spPr>
          <a:xfrm>
            <a:off x="2568721" y="9776986"/>
            <a:ext cx="5986677" cy="800229"/>
          </a:xfrm>
          <a:prstGeom prst="rect">
            <a:avLst/>
          </a:prstGeom>
          <a:noFill/>
        </p:spPr>
        <p:txBody>
          <a:bodyPr wrap="square" lIns="182889" tIns="91445" rIns="182889" bIns="91445" rtlCol="0">
            <a:spAutoFit/>
          </a:bodyPr>
          <a:lstStyle/>
          <a:p>
            <a:pPr algn="r"/>
            <a:r>
              <a:rPr lang="el-GR" sz="4000" b="1" dirty="0" smtClean="0">
                <a:solidFill>
                  <a:srgbClr val="242C35"/>
                </a:solidFill>
                <a:latin typeface="Lato Light"/>
                <a:cs typeface="Lato Light"/>
              </a:rPr>
              <a:t>Ενεργειακή Απόδοση</a:t>
            </a:r>
            <a:endParaRPr lang="id-ID" sz="4000" b="1" dirty="0">
              <a:solidFill>
                <a:srgbClr val="242C35"/>
              </a:solidFill>
              <a:latin typeface="Lato Light"/>
              <a:cs typeface="Lato Light"/>
            </a:endParaRPr>
          </a:p>
        </p:txBody>
      </p:sp>
      <p:sp>
        <p:nvSpPr>
          <p:cNvPr id="53" name="TextBox 52"/>
          <p:cNvSpPr txBox="1"/>
          <p:nvPr/>
        </p:nvSpPr>
        <p:spPr>
          <a:xfrm>
            <a:off x="16111653" y="6906464"/>
            <a:ext cx="5986677" cy="800229"/>
          </a:xfrm>
          <a:prstGeom prst="rect">
            <a:avLst/>
          </a:prstGeom>
          <a:noFill/>
        </p:spPr>
        <p:txBody>
          <a:bodyPr wrap="square" lIns="182889" tIns="91445" rIns="182889" bIns="91445" rtlCol="0">
            <a:spAutoFit/>
          </a:bodyPr>
          <a:lstStyle/>
          <a:p>
            <a:r>
              <a:rPr lang="el-GR" sz="4000" b="1" dirty="0" smtClean="0">
                <a:solidFill>
                  <a:srgbClr val="242C35"/>
                </a:solidFill>
                <a:latin typeface="Lato Light"/>
                <a:cs typeface="Lato Light"/>
              </a:rPr>
              <a:t>Εισόδημα </a:t>
            </a:r>
            <a:endParaRPr lang="id-ID" sz="4000" b="1" dirty="0">
              <a:solidFill>
                <a:srgbClr val="242C35"/>
              </a:solidFill>
              <a:latin typeface="Lato Light"/>
              <a:cs typeface="Lato Light"/>
            </a:endParaRPr>
          </a:p>
        </p:txBody>
      </p:sp>
      <p:sp>
        <p:nvSpPr>
          <p:cNvPr id="33" name="TextBox 32"/>
          <p:cNvSpPr txBox="1"/>
          <p:nvPr/>
        </p:nvSpPr>
        <p:spPr>
          <a:xfrm>
            <a:off x="2568720" y="7046798"/>
            <a:ext cx="5986678" cy="2308324"/>
          </a:xfrm>
          <a:prstGeom prst="rect">
            <a:avLst/>
          </a:prstGeom>
          <a:noFill/>
        </p:spPr>
        <p:txBody>
          <a:bodyPr wrap="square" rtlCol="0">
            <a:spAutoFit/>
          </a:bodyPr>
          <a:lstStyle/>
          <a:p>
            <a:pPr algn="r"/>
            <a:r>
              <a:rPr lang="en-US" sz="2500" dirty="0" smtClean="0">
                <a:latin typeface="Lato Light"/>
                <a:cs typeface="Lato Light"/>
              </a:rPr>
              <a:t> </a:t>
            </a:r>
            <a:r>
              <a:rPr lang="el-GR" b="1" dirty="0" smtClean="0">
                <a:solidFill>
                  <a:srgbClr val="242C35"/>
                </a:solidFill>
                <a:latin typeface="Lato Light"/>
                <a:cs typeface="Lato Light"/>
              </a:rPr>
              <a:t>Όσο πιο υψηλό είναι το κόστος ενέργειας, αναλώνει τόσο πιο μεγάλο μέρος του εισοδήματος του νοικοκυριού  </a:t>
            </a:r>
            <a:endParaRPr lang="en-US" b="1" dirty="0">
              <a:solidFill>
                <a:srgbClr val="242C35"/>
              </a:solidFill>
              <a:latin typeface="Lato Light"/>
              <a:ea typeface="Roboto Light" panose="02000000000000000000" pitchFamily="2" charset="0"/>
              <a:cs typeface="Lato Light"/>
            </a:endParaRPr>
          </a:p>
        </p:txBody>
      </p:sp>
      <p:sp>
        <p:nvSpPr>
          <p:cNvPr id="42" name="Cube 41"/>
          <p:cNvSpPr/>
          <p:nvPr/>
        </p:nvSpPr>
        <p:spPr>
          <a:xfrm>
            <a:off x="9058563" y="9018666"/>
            <a:ext cx="6263699" cy="2207192"/>
          </a:xfrm>
          <a:prstGeom prst="cube">
            <a:avLst>
              <a:gd name="adj" fmla="val 6322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43797" tIns="121899" rIns="243797" bIns="121899" rtlCol="0" anchor="ctr"/>
          <a:lstStyle/>
          <a:p>
            <a:pPr algn="ctr"/>
            <a:endParaRPr lang="en-US" dirty="0"/>
          </a:p>
        </p:txBody>
      </p:sp>
      <p:sp>
        <p:nvSpPr>
          <p:cNvPr id="43" name="Cube 42"/>
          <p:cNvSpPr/>
          <p:nvPr/>
        </p:nvSpPr>
        <p:spPr>
          <a:xfrm>
            <a:off x="9058563" y="7513552"/>
            <a:ext cx="6263699" cy="2207192"/>
          </a:xfrm>
          <a:prstGeom prst="cube">
            <a:avLst>
              <a:gd name="adj" fmla="val 6322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43797" tIns="121899" rIns="243797" bIns="121899" rtlCol="0" anchor="ctr"/>
          <a:lstStyle/>
          <a:p>
            <a:pPr algn="ctr"/>
            <a:endParaRPr lang="en-US" dirty="0"/>
          </a:p>
        </p:txBody>
      </p:sp>
      <p:sp>
        <p:nvSpPr>
          <p:cNvPr id="48" name="Cube 47"/>
          <p:cNvSpPr/>
          <p:nvPr/>
        </p:nvSpPr>
        <p:spPr>
          <a:xfrm>
            <a:off x="9058563" y="6008437"/>
            <a:ext cx="6263699" cy="2207192"/>
          </a:xfrm>
          <a:prstGeom prst="cube">
            <a:avLst>
              <a:gd name="adj" fmla="val 6322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43797" tIns="121899" rIns="243797" bIns="121899" rtlCol="0" anchor="ctr"/>
          <a:lstStyle/>
          <a:p>
            <a:pPr algn="ctr"/>
            <a:endParaRPr lang="en-US" dirty="0"/>
          </a:p>
        </p:txBody>
      </p:sp>
      <p:grpSp>
        <p:nvGrpSpPr>
          <p:cNvPr id="21" name="Group 20"/>
          <p:cNvGrpSpPr/>
          <p:nvPr/>
        </p:nvGrpSpPr>
        <p:grpSpPr>
          <a:xfrm>
            <a:off x="11246260" y="2232201"/>
            <a:ext cx="1878629" cy="264869"/>
            <a:chOff x="10811887" y="2519530"/>
            <a:chExt cx="2273141" cy="320492"/>
          </a:xfrm>
        </p:grpSpPr>
        <p:sp>
          <p:nvSpPr>
            <p:cNvPr id="22" name="Oval 21"/>
            <p:cNvSpPr/>
            <p:nvPr/>
          </p:nvSpPr>
          <p:spPr>
            <a:xfrm>
              <a:off x="10811887" y="2519530"/>
              <a:ext cx="320492" cy="32049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11188410" y="2519530"/>
              <a:ext cx="320492" cy="32049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11583610" y="2519530"/>
              <a:ext cx="320492" cy="32049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11992813" y="2519530"/>
              <a:ext cx="320492" cy="32049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12369336" y="2519530"/>
              <a:ext cx="320492" cy="32049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12764536" y="2519530"/>
              <a:ext cx="320492" cy="320492"/>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9" name="TextBox 48"/>
          <p:cNvSpPr txBox="1"/>
          <p:nvPr/>
        </p:nvSpPr>
        <p:spPr>
          <a:xfrm>
            <a:off x="16012970" y="8329296"/>
            <a:ext cx="5986678" cy="3170099"/>
          </a:xfrm>
          <a:prstGeom prst="rect">
            <a:avLst/>
          </a:prstGeom>
          <a:noFill/>
        </p:spPr>
        <p:txBody>
          <a:bodyPr wrap="square" rtlCol="0">
            <a:spAutoFit/>
          </a:bodyPr>
          <a:lstStyle/>
          <a:p>
            <a:r>
              <a:rPr lang="el-GR" sz="4000" b="1" dirty="0" smtClean="0">
                <a:solidFill>
                  <a:srgbClr val="242C35"/>
                </a:solidFill>
                <a:latin typeface="Lato Light"/>
                <a:cs typeface="Lato Light"/>
              </a:rPr>
              <a:t>Όσο πιο χαμηλό το εισόδημα, τόσο πιο μεγάλο το ποσοστό του που καταναλώνεται από το κόστος ενέργειας</a:t>
            </a:r>
            <a:endParaRPr lang="en-US" sz="4000" b="1" dirty="0">
              <a:solidFill>
                <a:srgbClr val="242C35"/>
              </a:solidFill>
              <a:latin typeface="Lato Light"/>
              <a:ea typeface="Roboto Light" panose="02000000000000000000" pitchFamily="2" charset="0"/>
              <a:cs typeface="Lato Light"/>
            </a:endParaRPr>
          </a:p>
        </p:txBody>
      </p:sp>
      <p:sp>
        <p:nvSpPr>
          <p:cNvPr id="50" name="TextBox 49"/>
          <p:cNvSpPr txBox="1"/>
          <p:nvPr/>
        </p:nvSpPr>
        <p:spPr>
          <a:xfrm>
            <a:off x="2766083" y="10893857"/>
            <a:ext cx="5986678" cy="2554545"/>
          </a:xfrm>
          <a:prstGeom prst="rect">
            <a:avLst/>
          </a:prstGeom>
          <a:noFill/>
        </p:spPr>
        <p:txBody>
          <a:bodyPr wrap="square" rtlCol="0">
            <a:spAutoFit/>
          </a:bodyPr>
          <a:lstStyle/>
          <a:p>
            <a:pPr algn="r"/>
            <a:r>
              <a:rPr lang="en-US" sz="2500" b="1" dirty="0" smtClean="0">
                <a:latin typeface="Lato Light"/>
                <a:cs typeface="Lato Light"/>
              </a:rPr>
              <a:t> </a:t>
            </a:r>
            <a:r>
              <a:rPr lang="el-GR" sz="4000" b="1" dirty="0" smtClean="0">
                <a:solidFill>
                  <a:srgbClr val="242C35"/>
                </a:solidFill>
                <a:latin typeface="Lato Light"/>
                <a:cs typeface="Lato Light"/>
              </a:rPr>
              <a:t>Όσο πιο χαμηλή η ενεργειακή απόδοση, τόσο μεγαλύτερη η ενεργειακή κατανάλωση</a:t>
            </a:r>
            <a:endParaRPr lang="en-US" sz="2500" b="1" dirty="0">
              <a:solidFill>
                <a:srgbClr val="242C35"/>
              </a:solidFill>
              <a:latin typeface="Lato Light"/>
              <a:ea typeface="Roboto Light" panose="02000000000000000000" pitchFamily="2" charset="0"/>
              <a:cs typeface="Lato Light"/>
            </a:endParaRPr>
          </a:p>
        </p:txBody>
      </p:sp>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887" y="536706"/>
            <a:ext cx="9068027" cy="2011680"/>
          </a:xfrm>
          <a:prstGeom prst="rect">
            <a:avLst/>
          </a:prstGeom>
        </p:spPr>
      </p:pic>
    </p:spTree>
    <p:extLst>
      <p:ext uri="{BB962C8B-B14F-4D97-AF65-F5344CB8AC3E}">
        <p14:creationId xmlns:p14="http://schemas.microsoft.com/office/powerpoint/2010/main" val="10520959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Box 89"/>
          <p:cNvSpPr txBox="1"/>
          <p:nvPr/>
        </p:nvSpPr>
        <p:spPr>
          <a:xfrm>
            <a:off x="14680726" y="641700"/>
            <a:ext cx="7173502" cy="757130"/>
          </a:xfrm>
          <a:prstGeom prst="rect">
            <a:avLst/>
          </a:prstGeom>
          <a:noFill/>
        </p:spPr>
        <p:txBody>
          <a:bodyPr wrap="none" rtlCol="0">
            <a:spAutoFit/>
          </a:bodyPr>
          <a:lstStyle/>
          <a:p>
            <a:pPr algn="r">
              <a:lnSpc>
                <a:spcPct val="90000"/>
              </a:lnSpc>
            </a:pPr>
            <a:r>
              <a:rPr lang="el-GR" sz="4800" dirty="0" smtClean="0">
                <a:solidFill>
                  <a:schemeClr val="accent1"/>
                </a:solidFill>
                <a:latin typeface="Lato Light"/>
                <a:cs typeface="Lato Light"/>
              </a:rPr>
              <a:t>Προκλήσεις και Προοπτικές</a:t>
            </a:r>
            <a:endParaRPr lang="en-US" sz="4800" dirty="0">
              <a:solidFill>
                <a:schemeClr val="accent1"/>
              </a:solidFill>
              <a:latin typeface="Lato Light"/>
              <a:cs typeface="Lato Light"/>
            </a:endParaRPr>
          </a:p>
        </p:txBody>
      </p:sp>
      <p:sp>
        <p:nvSpPr>
          <p:cNvPr id="153" name="Shape 25735"/>
          <p:cNvSpPr/>
          <p:nvPr/>
        </p:nvSpPr>
        <p:spPr>
          <a:xfrm>
            <a:off x="13517416" y="4492453"/>
            <a:ext cx="2163654" cy="1051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496" y="0"/>
                </a:lnTo>
                <a:lnTo>
                  <a:pt x="21600" y="0"/>
                </a:lnTo>
              </a:path>
            </a:pathLst>
          </a:custGeom>
          <a:noFill/>
          <a:ln w="63500" cap="flat">
            <a:solidFill>
              <a:srgbClr val="E5E5E5"/>
            </a:solidFill>
            <a:prstDash val="solid"/>
            <a:miter lim="400000"/>
          </a:ln>
          <a:effectLst/>
        </p:spPr>
        <p:txBody>
          <a:bodyPr wrap="square" lIns="50800" tIns="50800" rIns="50800" bIns="50800" numCol="1" anchor="ctr">
            <a:noAutofit/>
          </a:bodyPr>
          <a:lstStyle/>
          <a:p>
            <a:pPr lvl="0"/>
            <a:endParaRPr/>
          </a:p>
        </p:txBody>
      </p:sp>
      <p:sp>
        <p:nvSpPr>
          <p:cNvPr id="147" name="Shape 25742"/>
          <p:cNvSpPr/>
          <p:nvPr/>
        </p:nvSpPr>
        <p:spPr>
          <a:xfrm>
            <a:off x="14660577" y="9847174"/>
            <a:ext cx="1033986" cy="47958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0018" y="21600"/>
                </a:lnTo>
                <a:lnTo>
                  <a:pt x="0" y="0"/>
                </a:lnTo>
              </a:path>
            </a:pathLst>
          </a:custGeom>
          <a:noFill/>
          <a:ln w="63500" cap="flat">
            <a:solidFill>
              <a:srgbClr val="E5E5E5"/>
            </a:solidFill>
            <a:prstDash val="solid"/>
            <a:miter lim="400000"/>
          </a:ln>
          <a:effectLst/>
        </p:spPr>
        <p:txBody>
          <a:bodyPr wrap="square" lIns="50800" tIns="50800" rIns="50800" bIns="50800" numCol="1" anchor="ctr">
            <a:noAutofit/>
          </a:bodyPr>
          <a:lstStyle/>
          <a:p>
            <a:pPr lvl="0"/>
            <a:endParaRPr/>
          </a:p>
        </p:txBody>
      </p:sp>
      <p:sp>
        <p:nvSpPr>
          <p:cNvPr id="138" name="Shape 25744"/>
          <p:cNvSpPr/>
          <p:nvPr/>
        </p:nvSpPr>
        <p:spPr>
          <a:xfrm flipH="1">
            <a:off x="8819488" y="4492453"/>
            <a:ext cx="2163653" cy="105141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496" y="0"/>
                </a:lnTo>
                <a:lnTo>
                  <a:pt x="21600" y="0"/>
                </a:lnTo>
              </a:path>
            </a:pathLst>
          </a:custGeom>
          <a:noFill/>
          <a:ln w="63500" cap="flat">
            <a:solidFill>
              <a:srgbClr val="E5E5E5"/>
            </a:solidFill>
            <a:prstDash val="solid"/>
            <a:miter lim="400000"/>
          </a:ln>
          <a:effectLst/>
        </p:spPr>
        <p:txBody>
          <a:bodyPr wrap="square" lIns="50800" tIns="50800" rIns="50800" bIns="50800" numCol="1" anchor="ctr">
            <a:noAutofit/>
          </a:bodyPr>
          <a:lstStyle/>
          <a:p>
            <a:pPr lvl="0"/>
            <a:endParaRPr/>
          </a:p>
        </p:txBody>
      </p:sp>
      <p:sp>
        <p:nvSpPr>
          <p:cNvPr id="141" name="Shape 25750"/>
          <p:cNvSpPr/>
          <p:nvPr/>
        </p:nvSpPr>
        <p:spPr>
          <a:xfrm flipH="1">
            <a:off x="8852390" y="9847174"/>
            <a:ext cx="1033985" cy="47958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0018" y="21600"/>
                </a:lnTo>
                <a:lnTo>
                  <a:pt x="0" y="0"/>
                </a:lnTo>
              </a:path>
            </a:pathLst>
          </a:custGeom>
          <a:noFill/>
          <a:ln w="63500" cap="flat">
            <a:solidFill>
              <a:srgbClr val="E5E5E5"/>
            </a:solidFill>
            <a:prstDash val="solid"/>
            <a:miter lim="400000"/>
          </a:ln>
          <a:effectLst/>
        </p:spPr>
        <p:txBody>
          <a:bodyPr wrap="square" lIns="50800" tIns="50800" rIns="50800" bIns="50800" numCol="1" anchor="ctr">
            <a:noAutofit/>
          </a:bodyPr>
          <a:lstStyle/>
          <a:p>
            <a:pPr lvl="0"/>
            <a:endParaRPr/>
          </a:p>
        </p:txBody>
      </p:sp>
      <p:sp>
        <p:nvSpPr>
          <p:cNvPr id="131" name="Shape 25754"/>
          <p:cNvSpPr/>
          <p:nvPr/>
        </p:nvSpPr>
        <p:spPr>
          <a:xfrm>
            <a:off x="9653445" y="8211326"/>
            <a:ext cx="2408988" cy="2665636"/>
          </a:xfrm>
          <a:custGeom>
            <a:avLst/>
            <a:gdLst/>
            <a:ahLst/>
            <a:cxnLst>
              <a:cxn ang="0">
                <a:pos x="wd2" y="hd2"/>
              </a:cxn>
              <a:cxn ang="5400000">
                <a:pos x="wd2" y="hd2"/>
              </a:cxn>
              <a:cxn ang="10800000">
                <a:pos x="wd2" y="hd2"/>
              </a:cxn>
              <a:cxn ang="16200000">
                <a:pos x="wd2" y="hd2"/>
              </a:cxn>
            </a:cxnLst>
            <a:rect l="0" t="0" r="r" b="b"/>
            <a:pathLst>
              <a:path w="21600" h="21600" extrusionOk="0">
                <a:moveTo>
                  <a:pt x="20279" y="5059"/>
                </a:moveTo>
                <a:lnTo>
                  <a:pt x="8983" y="10426"/>
                </a:lnTo>
                <a:lnTo>
                  <a:pt x="10962" y="0"/>
                </a:lnTo>
                <a:lnTo>
                  <a:pt x="4099" y="0"/>
                </a:lnTo>
                <a:lnTo>
                  <a:pt x="0" y="21600"/>
                </a:lnTo>
                <a:lnTo>
                  <a:pt x="21600" y="11337"/>
                </a:lnTo>
                <a:lnTo>
                  <a:pt x="21600" y="4431"/>
                </a:lnTo>
                <a:cubicBezTo>
                  <a:pt x="21600" y="4431"/>
                  <a:pt x="20279" y="5059"/>
                  <a:pt x="20279" y="5059"/>
                </a:cubicBezTo>
                <a:close/>
              </a:path>
            </a:pathLst>
          </a:custGeom>
          <a:solidFill>
            <a:schemeClr val="accent3"/>
          </a:solidFill>
          <a:ln w="12700" cap="flat">
            <a:noFill/>
            <a:miter lim="400000"/>
          </a:ln>
          <a:effectLst/>
        </p:spPr>
        <p:txBody>
          <a:bodyPr wrap="square" lIns="38100" tIns="38100" rIns="38100" bIns="38100" numCol="1" anchor="ctr">
            <a:noAutofit/>
          </a:bodyPr>
          <a:lstStyle/>
          <a:p>
            <a:pPr lvl="0"/>
            <a:endParaRPr/>
          </a:p>
        </p:txBody>
      </p:sp>
      <p:sp>
        <p:nvSpPr>
          <p:cNvPr id="132" name="Shape 25755"/>
          <p:cNvSpPr/>
          <p:nvPr/>
        </p:nvSpPr>
        <p:spPr>
          <a:xfrm>
            <a:off x="12474786" y="8211326"/>
            <a:ext cx="2408989" cy="2665636"/>
          </a:xfrm>
          <a:custGeom>
            <a:avLst/>
            <a:gdLst/>
            <a:ahLst/>
            <a:cxnLst>
              <a:cxn ang="0">
                <a:pos x="wd2" y="hd2"/>
              </a:cxn>
              <a:cxn ang="5400000">
                <a:pos x="wd2" y="hd2"/>
              </a:cxn>
              <a:cxn ang="10800000">
                <a:pos x="wd2" y="hd2"/>
              </a:cxn>
              <a:cxn ang="16200000">
                <a:pos x="wd2" y="hd2"/>
              </a:cxn>
            </a:cxnLst>
            <a:rect l="0" t="0" r="r" b="b"/>
            <a:pathLst>
              <a:path w="21600" h="21600" extrusionOk="0">
                <a:moveTo>
                  <a:pt x="17501" y="0"/>
                </a:moveTo>
                <a:lnTo>
                  <a:pt x="10638" y="0"/>
                </a:lnTo>
                <a:lnTo>
                  <a:pt x="12617" y="10426"/>
                </a:lnTo>
                <a:lnTo>
                  <a:pt x="1321" y="5059"/>
                </a:lnTo>
                <a:lnTo>
                  <a:pt x="0" y="4431"/>
                </a:lnTo>
                <a:lnTo>
                  <a:pt x="0" y="11337"/>
                </a:lnTo>
                <a:lnTo>
                  <a:pt x="21600" y="21600"/>
                </a:lnTo>
                <a:cubicBezTo>
                  <a:pt x="21600" y="21600"/>
                  <a:pt x="17501" y="0"/>
                  <a:pt x="17501" y="0"/>
                </a:cubicBezTo>
                <a:close/>
              </a:path>
            </a:pathLst>
          </a:custGeom>
          <a:solidFill>
            <a:schemeClr val="accent4"/>
          </a:solidFill>
          <a:ln w="12700" cap="flat">
            <a:noFill/>
            <a:miter lim="400000"/>
          </a:ln>
          <a:effectLst/>
        </p:spPr>
        <p:txBody>
          <a:bodyPr wrap="square" lIns="38100" tIns="38100" rIns="38100" bIns="38100" numCol="1" anchor="ctr">
            <a:noAutofit/>
          </a:bodyPr>
          <a:lstStyle/>
          <a:p>
            <a:pPr lvl="0"/>
            <a:endParaRPr/>
          </a:p>
        </p:txBody>
      </p:sp>
      <p:sp>
        <p:nvSpPr>
          <p:cNvPr id="133" name="Shape 25756"/>
          <p:cNvSpPr/>
          <p:nvPr/>
        </p:nvSpPr>
        <p:spPr>
          <a:xfrm>
            <a:off x="12263562" y="2840215"/>
            <a:ext cx="4227389" cy="4967967"/>
          </a:xfrm>
          <a:custGeom>
            <a:avLst/>
            <a:gdLst/>
            <a:ahLst/>
            <a:cxnLst>
              <a:cxn ang="0">
                <a:pos x="wd2" y="hd2"/>
              </a:cxn>
              <a:cxn ang="5400000">
                <a:pos x="wd2" y="hd2"/>
              </a:cxn>
              <a:cxn ang="10800000">
                <a:pos x="wd2" y="hd2"/>
              </a:cxn>
              <a:cxn ang="16200000">
                <a:pos x="wd2" y="hd2"/>
              </a:cxn>
            </a:cxnLst>
            <a:rect l="0" t="0" r="r" b="b"/>
            <a:pathLst>
              <a:path w="21600" h="21600" extrusionOk="0">
                <a:moveTo>
                  <a:pt x="6675" y="11508"/>
                </a:moveTo>
                <a:lnTo>
                  <a:pt x="0" y="0"/>
                </a:lnTo>
                <a:lnTo>
                  <a:pt x="0" y="0"/>
                </a:lnTo>
                <a:lnTo>
                  <a:pt x="0" y="7411"/>
                </a:lnTo>
                <a:lnTo>
                  <a:pt x="0" y="7411"/>
                </a:lnTo>
                <a:lnTo>
                  <a:pt x="3218" y="12960"/>
                </a:lnTo>
                <a:lnTo>
                  <a:pt x="4115" y="14506"/>
                </a:lnTo>
                <a:lnTo>
                  <a:pt x="6121" y="14754"/>
                </a:lnTo>
                <a:lnTo>
                  <a:pt x="13317" y="15644"/>
                </a:lnTo>
                <a:lnTo>
                  <a:pt x="8110" y="19963"/>
                </a:lnTo>
                <a:lnTo>
                  <a:pt x="6658" y="21167"/>
                </a:lnTo>
                <a:lnTo>
                  <a:pt x="6746" y="21600"/>
                </a:lnTo>
                <a:lnTo>
                  <a:pt x="11658" y="21600"/>
                </a:lnTo>
                <a:lnTo>
                  <a:pt x="21600" y="13354"/>
                </a:lnTo>
                <a:cubicBezTo>
                  <a:pt x="21600" y="13354"/>
                  <a:pt x="6675" y="11508"/>
                  <a:pt x="6675" y="11508"/>
                </a:cubicBezTo>
                <a:close/>
              </a:path>
            </a:pathLst>
          </a:custGeom>
          <a:solidFill>
            <a:schemeClr val="accent2"/>
          </a:solidFill>
          <a:ln w="12700" cap="flat">
            <a:noFill/>
            <a:miter lim="400000"/>
          </a:ln>
          <a:effectLst/>
        </p:spPr>
        <p:txBody>
          <a:bodyPr wrap="square" lIns="38100" tIns="38100" rIns="38100" bIns="38100" numCol="1" anchor="ctr">
            <a:noAutofit/>
          </a:bodyPr>
          <a:lstStyle/>
          <a:p>
            <a:pPr lvl="0"/>
            <a:endParaRPr/>
          </a:p>
        </p:txBody>
      </p:sp>
      <p:sp>
        <p:nvSpPr>
          <p:cNvPr id="134" name="Shape 25757"/>
          <p:cNvSpPr/>
          <p:nvPr/>
        </p:nvSpPr>
        <p:spPr>
          <a:xfrm>
            <a:off x="8039095" y="2840215"/>
            <a:ext cx="4227380" cy="4967951"/>
          </a:xfrm>
          <a:custGeom>
            <a:avLst/>
            <a:gdLst/>
            <a:ahLst/>
            <a:cxnLst>
              <a:cxn ang="0">
                <a:pos x="wd2" y="hd2"/>
              </a:cxn>
              <a:cxn ang="5400000">
                <a:pos x="wd2" y="hd2"/>
              </a:cxn>
              <a:cxn ang="10800000">
                <a:pos x="wd2" y="hd2"/>
              </a:cxn>
              <a:cxn ang="16200000">
                <a:pos x="wd2" y="hd2"/>
              </a:cxn>
            </a:cxnLst>
            <a:rect l="0" t="0" r="r" b="b"/>
            <a:pathLst>
              <a:path w="21600" h="21600" extrusionOk="0">
                <a:moveTo>
                  <a:pt x="14925" y="11508"/>
                </a:moveTo>
                <a:lnTo>
                  <a:pt x="0" y="13354"/>
                </a:lnTo>
                <a:lnTo>
                  <a:pt x="9942" y="21600"/>
                </a:lnTo>
                <a:lnTo>
                  <a:pt x="14854" y="21600"/>
                </a:lnTo>
                <a:lnTo>
                  <a:pt x="14942" y="21167"/>
                </a:lnTo>
                <a:lnTo>
                  <a:pt x="13491" y="19963"/>
                </a:lnTo>
                <a:lnTo>
                  <a:pt x="8283" y="15644"/>
                </a:lnTo>
                <a:lnTo>
                  <a:pt x="15480" y="14754"/>
                </a:lnTo>
                <a:lnTo>
                  <a:pt x="17485" y="14506"/>
                </a:lnTo>
                <a:lnTo>
                  <a:pt x="18382" y="12960"/>
                </a:lnTo>
                <a:lnTo>
                  <a:pt x="21600" y="7411"/>
                </a:lnTo>
                <a:lnTo>
                  <a:pt x="21600" y="0"/>
                </a:lnTo>
                <a:cubicBezTo>
                  <a:pt x="21600" y="0"/>
                  <a:pt x="14925" y="11508"/>
                  <a:pt x="14925" y="11508"/>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endParaRPr/>
          </a:p>
        </p:txBody>
      </p:sp>
      <p:sp>
        <p:nvSpPr>
          <p:cNvPr id="74" name="Oval 73"/>
          <p:cNvSpPr/>
          <p:nvPr/>
        </p:nvSpPr>
        <p:spPr>
          <a:xfrm>
            <a:off x="14800544" y="3245696"/>
            <a:ext cx="915106" cy="915106"/>
          </a:xfrm>
          <a:prstGeom prst="ellipse">
            <a:avLst/>
          </a:prstGeom>
          <a:no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latin typeface="Lato Light"/>
                <a:cs typeface="Lato Light"/>
              </a:rPr>
              <a:t>2</a:t>
            </a:r>
            <a:endParaRPr lang="en-US" sz="3200" dirty="0">
              <a:solidFill>
                <a:schemeClr val="tx1"/>
              </a:solidFill>
              <a:latin typeface="Lato Light"/>
              <a:cs typeface="Lato Light"/>
            </a:endParaRPr>
          </a:p>
        </p:txBody>
      </p:sp>
      <p:sp>
        <p:nvSpPr>
          <p:cNvPr id="75" name="TextBox 74"/>
          <p:cNvSpPr txBox="1"/>
          <p:nvPr/>
        </p:nvSpPr>
        <p:spPr>
          <a:xfrm>
            <a:off x="16490942" y="3754609"/>
            <a:ext cx="5363286" cy="3046988"/>
          </a:xfrm>
          <a:prstGeom prst="rect">
            <a:avLst/>
          </a:prstGeom>
          <a:noFill/>
        </p:spPr>
        <p:txBody>
          <a:bodyPr wrap="square" rtlCol="0">
            <a:spAutoFit/>
          </a:bodyPr>
          <a:lstStyle/>
          <a:p>
            <a:pPr algn="just"/>
            <a:r>
              <a:rPr lang="el-GR" sz="3200" b="1" dirty="0" smtClean="0">
                <a:latin typeface="Lato Light"/>
                <a:cs typeface="Lato Light"/>
              </a:rPr>
              <a:t>Δυσκολία εντοπισμού των νοικοκυριών που έχουν τη μεγαλύτερη ανάγκη με αποτέλεσμα να δαπανώνται πόροι με χαμηλά αποτελέσματα</a:t>
            </a:r>
            <a:endParaRPr lang="en-US" sz="3200" b="1" dirty="0">
              <a:latin typeface="Lato Light"/>
              <a:ea typeface="Roboto Light" panose="02000000000000000000" pitchFamily="2" charset="0"/>
              <a:cs typeface="Lato Light"/>
            </a:endParaRPr>
          </a:p>
        </p:txBody>
      </p:sp>
      <p:sp>
        <p:nvSpPr>
          <p:cNvPr id="76" name="Rectangle 75"/>
          <p:cNvSpPr/>
          <p:nvPr/>
        </p:nvSpPr>
        <p:spPr>
          <a:xfrm>
            <a:off x="15908509" y="3084199"/>
            <a:ext cx="5178021" cy="630942"/>
          </a:xfrm>
          <a:prstGeom prst="rect">
            <a:avLst/>
          </a:prstGeom>
        </p:spPr>
        <p:txBody>
          <a:bodyPr wrap="none">
            <a:spAutoFit/>
          </a:bodyPr>
          <a:lstStyle/>
          <a:p>
            <a:r>
              <a:rPr lang="el-GR" sz="3500" b="1" dirty="0" smtClean="0">
                <a:latin typeface="Lato Light"/>
                <a:cs typeface="Lato Light"/>
              </a:rPr>
              <a:t>Εντοπισμός Προβλήματος</a:t>
            </a:r>
            <a:endParaRPr lang="en-US" sz="3500" b="1" dirty="0">
              <a:latin typeface="Lato Light"/>
              <a:cs typeface="Lato Light"/>
            </a:endParaRPr>
          </a:p>
        </p:txBody>
      </p:sp>
      <p:sp>
        <p:nvSpPr>
          <p:cNvPr id="77" name="Oval 76"/>
          <p:cNvSpPr/>
          <p:nvPr/>
        </p:nvSpPr>
        <p:spPr>
          <a:xfrm>
            <a:off x="15003901" y="9036058"/>
            <a:ext cx="915106" cy="915106"/>
          </a:xfrm>
          <a:prstGeom prst="ellipse">
            <a:avLst/>
          </a:prstGeom>
          <a:no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latin typeface="Lato Light"/>
                <a:cs typeface="Lato Light"/>
              </a:rPr>
              <a:t>4</a:t>
            </a:r>
            <a:endParaRPr lang="en-US" sz="3200" dirty="0">
              <a:solidFill>
                <a:schemeClr val="tx1"/>
              </a:solidFill>
              <a:latin typeface="Lato Light"/>
              <a:cs typeface="Lato Light"/>
            </a:endParaRPr>
          </a:p>
        </p:txBody>
      </p:sp>
      <p:sp>
        <p:nvSpPr>
          <p:cNvPr id="78" name="TextBox 77"/>
          <p:cNvSpPr txBox="1"/>
          <p:nvPr/>
        </p:nvSpPr>
        <p:spPr>
          <a:xfrm>
            <a:off x="16490942" y="9544970"/>
            <a:ext cx="5363286" cy="2554545"/>
          </a:xfrm>
          <a:prstGeom prst="rect">
            <a:avLst/>
          </a:prstGeom>
          <a:noFill/>
        </p:spPr>
        <p:txBody>
          <a:bodyPr wrap="square" rtlCol="0">
            <a:spAutoFit/>
          </a:bodyPr>
          <a:lstStyle/>
          <a:p>
            <a:pPr algn="just"/>
            <a:r>
              <a:rPr lang="el-GR" sz="3200" b="1" dirty="0" smtClean="0">
                <a:latin typeface="Lato Light"/>
                <a:cs typeface="Lato Light"/>
              </a:rPr>
              <a:t>Δομικές μεταρρυθμίσεις για την βελτίωση του ενεργειακού προφίλ με σημαντικά οφέλη ειδικά προς τα χαμηλά εισοδήματα</a:t>
            </a:r>
            <a:endParaRPr lang="en-US" sz="3200" b="1" dirty="0">
              <a:latin typeface="Lato Light"/>
              <a:ea typeface="Roboto Light" panose="02000000000000000000" pitchFamily="2" charset="0"/>
              <a:cs typeface="Lato Light"/>
            </a:endParaRPr>
          </a:p>
        </p:txBody>
      </p:sp>
      <p:sp>
        <p:nvSpPr>
          <p:cNvPr id="79" name="Rectangle 78"/>
          <p:cNvSpPr/>
          <p:nvPr/>
        </p:nvSpPr>
        <p:spPr>
          <a:xfrm>
            <a:off x="16111866" y="8874560"/>
            <a:ext cx="2986074" cy="630942"/>
          </a:xfrm>
          <a:prstGeom prst="rect">
            <a:avLst/>
          </a:prstGeom>
        </p:spPr>
        <p:txBody>
          <a:bodyPr wrap="none">
            <a:spAutoFit/>
          </a:bodyPr>
          <a:lstStyle/>
          <a:p>
            <a:r>
              <a:rPr lang="el-GR" sz="3500" b="1" dirty="0" smtClean="0">
                <a:latin typeface="Lato Light"/>
                <a:cs typeface="Lato Light"/>
              </a:rPr>
              <a:t>Βιώσιμη Λύση</a:t>
            </a:r>
            <a:endParaRPr lang="en-US" sz="3500" b="1" dirty="0">
              <a:latin typeface="Lato Light"/>
              <a:cs typeface="Lato Light"/>
            </a:endParaRPr>
          </a:p>
        </p:txBody>
      </p:sp>
      <p:sp>
        <p:nvSpPr>
          <p:cNvPr id="80" name="Oval 79"/>
          <p:cNvSpPr/>
          <p:nvPr/>
        </p:nvSpPr>
        <p:spPr>
          <a:xfrm>
            <a:off x="8819488" y="3345200"/>
            <a:ext cx="915106" cy="915106"/>
          </a:xfrm>
          <a:prstGeom prst="ellipse">
            <a:avLst/>
          </a:prstGeom>
          <a:no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latin typeface="Lato Light"/>
                <a:cs typeface="Lato Light"/>
              </a:rPr>
              <a:t>1</a:t>
            </a:r>
            <a:endParaRPr lang="en-US" sz="3200" dirty="0">
              <a:solidFill>
                <a:schemeClr val="tx1"/>
              </a:solidFill>
              <a:latin typeface="Lato Light"/>
              <a:cs typeface="Lato Light"/>
            </a:endParaRPr>
          </a:p>
        </p:txBody>
      </p:sp>
      <p:sp>
        <p:nvSpPr>
          <p:cNvPr id="81" name="TextBox 80"/>
          <p:cNvSpPr txBox="1"/>
          <p:nvPr/>
        </p:nvSpPr>
        <p:spPr>
          <a:xfrm>
            <a:off x="2490033" y="3774733"/>
            <a:ext cx="5549054" cy="3046988"/>
          </a:xfrm>
          <a:prstGeom prst="rect">
            <a:avLst/>
          </a:prstGeom>
          <a:noFill/>
        </p:spPr>
        <p:txBody>
          <a:bodyPr wrap="square" rtlCol="0">
            <a:spAutoFit/>
          </a:bodyPr>
          <a:lstStyle/>
          <a:p>
            <a:pPr algn="just"/>
            <a:r>
              <a:rPr lang="el-GR" sz="3200" b="1" dirty="0" smtClean="0">
                <a:latin typeface="Lato Light"/>
                <a:cs typeface="Lato Light"/>
              </a:rPr>
              <a:t>Αδυναμία των Κρατών Μελών να συμφωνήσουν σε ένα κοινό πλαίσιο ορισμού της ενεργειακής φτώχειας</a:t>
            </a:r>
            <a:r>
              <a:rPr lang="el-GR" sz="3200" b="1" dirty="0">
                <a:latin typeface="Lato Light"/>
                <a:cs typeface="Lato Light"/>
              </a:rPr>
              <a:t> </a:t>
            </a:r>
            <a:r>
              <a:rPr lang="el-GR" sz="3200" b="1" dirty="0" smtClean="0">
                <a:latin typeface="Lato Light"/>
                <a:cs typeface="Lato Light"/>
              </a:rPr>
              <a:t>με σταθερά και συγκρίσιμα μεγέθη</a:t>
            </a:r>
            <a:r>
              <a:rPr lang="en-US" sz="3200" b="1" dirty="0" smtClean="0">
                <a:latin typeface="Lato Light"/>
                <a:cs typeface="Lato Light"/>
              </a:rPr>
              <a:t> </a:t>
            </a:r>
            <a:endParaRPr lang="en-US" sz="3200" b="1" dirty="0">
              <a:latin typeface="Lato Light"/>
              <a:ea typeface="Roboto Light" panose="02000000000000000000" pitchFamily="2" charset="0"/>
              <a:cs typeface="Lato Light"/>
            </a:endParaRPr>
          </a:p>
        </p:txBody>
      </p:sp>
      <p:sp>
        <p:nvSpPr>
          <p:cNvPr id="82" name="Rectangle 81"/>
          <p:cNvSpPr/>
          <p:nvPr/>
        </p:nvSpPr>
        <p:spPr>
          <a:xfrm>
            <a:off x="2490032" y="3183703"/>
            <a:ext cx="6022291" cy="630942"/>
          </a:xfrm>
          <a:prstGeom prst="rect">
            <a:avLst/>
          </a:prstGeom>
        </p:spPr>
        <p:txBody>
          <a:bodyPr wrap="none">
            <a:spAutoFit/>
          </a:bodyPr>
          <a:lstStyle/>
          <a:p>
            <a:pPr algn="r"/>
            <a:r>
              <a:rPr lang="el-GR" sz="3500" b="1" dirty="0" smtClean="0">
                <a:latin typeface="Lato Light"/>
                <a:cs typeface="Lato Light"/>
              </a:rPr>
              <a:t>Κοινός Ορισμός Προβλήματος</a:t>
            </a:r>
            <a:endParaRPr lang="en-US" sz="3500" b="1" dirty="0">
              <a:latin typeface="Lato Light"/>
              <a:cs typeface="Lato Light"/>
            </a:endParaRPr>
          </a:p>
        </p:txBody>
      </p:sp>
      <p:sp>
        <p:nvSpPr>
          <p:cNvPr id="83" name="Oval 82"/>
          <p:cNvSpPr/>
          <p:nvPr/>
        </p:nvSpPr>
        <p:spPr>
          <a:xfrm>
            <a:off x="8713656" y="9038795"/>
            <a:ext cx="915106" cy="915106"/>
          </a:xfrm>
          <a:prstGeom prst="ellipse">
            <a:avLst/>
          </a:prstGeom>
          <a:no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latin typeface="Lato Light"/>
                <a:cs typeface="Lato Light"/>
              </a:rPr>
              <a:t>3</a:t>
            </a:r>
            <a:endParaRPr lang="en-US" sz="3200" dirty="0">
              <a:solidFill>
                <a:schemeClr val="tx1"/>
              </a:solidFill>
              <a:latin typeface="Lato Light"/>
              <a:cs typeface="Lato Light"/>
            </a:endParaRPr>
          </a:p>
        </p:txBody>
      </p:sp>
      <p:sp>
        <p:nvSpPr>
          <p:cNvPr id="84" name="TextBox 83"/>
          <p:cNvSpPr txBox="1"/>
          <p:nvPr/>
        </p:nvSpPr>
        <p:spPr>
          <a:xfrm>
            <a:off x="2490033" y="9513880"/>
            <a:ext cx="5835856" cy="3046988"/>
          </a:xfrm>
          <a:prstGeom prst="rect">
            <a:avLst/>
          </a:prstGeom>
          <a:noFill/>
        </p:spPr>
        <p:txBody>
          <a:bodyPr wrap="square" rtlCol="0">
            <a:spAutoFit/>
          </a:bodyPr>
          <a:lstStyle/>
          <a:p>
            <a:pPr algn="just"/>
            <a:r>
              <a:rPr lang="el-GR" sz="3200" b="1" dirty="0" smtClean="0">
                <a:latin typeface="Lato Light"/>
                <a:cs typeface="Lato Light"/>
              </a:rPr>
              <a:t>Ισορροπία στους χρονικούς ορίζοντες των πολιτικών προκειμένου να δοθούν άμεσες λύσεις αλλά και να αντιμετωπιστούν σε βάθος χρόνου τα γενεσιουργά αίτια</a:t>
            </a:r>
            <a:endParaRPr lang="en-US" sz="3200" b="1" dirty="0">
              <a:latin typeface="Lato Light"/>
              <a:ea typeface="Roboto Light" panose="02000000000000000000" pitchFamily="2" charset="0"/>
              <a:cs typeface="Lato Light"/>
            </a:endParaRPr>
          </a:p>
        </p:txBody>
      </p:sp>
      <p:sp>
        <p:nvSpPr>
          <p:cNvPr id="85" name="Rectangle 84"/>
          <p:cNvSpPr/>
          <p:nvPr/>
        </p:nvSpPr>
        <p:spPr>
          <a:xfrm>
            <a:off x="4666364" y="8877298"/>
            <a:ext cx="3740127" cy="630942"/>
          </a:xfrm>
          <a:prstGeom prst="rect">
            <a:avLst/>
          </a:prstGeom>
        </p:spPr>
        <p:txBody>
          <a:bodyPr wrap="none">
            <a:spAutoFit/>
          </a:bodyPr>
          <a:lstStyle/>
          <a:p>
            <a:pPr algn="r"/>
            <a:r>
              <a:rPr lang="el-GR" sz="3500" b="1" dirty="0" smtClean="0">
                <a:cs typeface="Lato Light"/>
              </a:rPr>
              <a:t>Μείγμα Πολιτικής</a:t>
            </a:r>
            <a:endParaRPr lang="en-US" sz="3500" b="1" dirty="0">
              <a:cs typeface="Lato Light"/>
            </a:endParaRPr>
          </a:p>
        </p:txBody>
      </p:sp>
      <p:grpSp>
        <p:nvGrpSpPr>
          <p:cNvPr id="38" name="Group 37"/>
          <p:cNvGrpSpPr/>
          <p:nvPr/>
        </p:nvGrpSpPr>
        <p:grpSpPr>
          <a:xfrm>
            <a:off x="11289298" y="2015845"/>
            <a:ext cx="1878629" cy="264869"/>
            <a:chOff x="10811887" y="2519530"/>
            <a:chExt cx="2273141" cy="320492"/>
          </a:xfrm>
        </p:grpSpPr>
        <p:sp>
          <p:nvSpPr>
            <p:cNvPr id="39" name="Oval 38"/>
            <p:cNvSpPr/>
            <p:nvPr/>
          </p:nvSpPr>
          <p:spPr>
            <a:xfrm>
              <a:off x="10811887" y="2519530"/>
              <a:ext cx="320492" cy="32049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11188410" y="2519530"/>
              <a:ext cx="320492" cy="32049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Oval 40"/>
            <p:cNvSpPr/>
            <p:nvPr/>
          </p:nvSpPr>
          <p:spPr>
            <a:xfrm>
              <a:off x="11583610" y="2519530"/>
              <a:ext cx="320492" cy="32049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11992813" y="2519530"/>
              <a:ext cx="320492" cy="32049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42"/>
            <p:cNvSpPr/>
            <p:nvPr/>
          </p:nvSpPr>
          <p:spPr>
            <a:xfrm>
              <a:off x="12369336" y="2519530"/>
              <a:ext cx="320492" cy="32049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12764536" y="2519530"/>
              <a:ext cx="320492" cy="320492"/>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45" name="Picture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888" y="536706"/>
            <a:ext cx="9068026" cy="2011680"/>
          </a:xfrm>
          <a:prstGeom prst="rect">
            <a:avLst/>
          </a:prstGeom>
        </p:spPr>
      </p:pic>
    </p:spTree>
    <p:extLst>
      <p:ext uri="{BB962C8B-B14F-4D97-AF65-F5344CB8AC3E}">
        <p14:creationId xmlns:p14="http://schemas.microsoft.com/office/powerpoint/2010/main" val="12348912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12887" y="2743201"/>
            <a:ext cx="21332825" cy="900198"/>
          </a:xfrm>
          <a:prstGeom prst="rect">
            <a:avLst/>
          </a:prstGeom>
        </p:spPr>
        <p:style>
          <a:lnRef idx="3">
            <a:schemeClr val="lt1"/>
          </a:lnRef>
          <a:fillRef idx="1">
            <a:schemeClr val="accent1"/>
          </a:fillRef>
          <a:effectRef idx="1">
            <a:schemeClr val="accent1"/>
          </a:effectRef>
          <a:fontRef idx="minor">
            <a:schemeClr val="lt1"/>
          </a:fontRef>
        </p:style>
        <p:txBody>
          <a:bodyPr spcFirstLastPara="0" vert="horz" wrap="square" lIns="96383" tIns="96383" rIns="96383" bIns="96383" numCol="1" spcCol="2539" anchor="ctr" anchorCtr="0">
            <a:noAutofit/>
          </a:bodyPr>
          <a:lstStyle/>
          <a:p>
            <a:pPr algn="ctr" defTabSz="1896107">
              <a:lnSpc>
                <a:spcPct val="90000"/>
              </a:lnSpc>
              <a:spcBef>
                <a:spcPct val="0"/>
              </a:spcBef>
              <a:spcAft>
                <a:spcPct val="35000"/>
              </a:spcAft>
            </a:pPr>
            <a:r>
              <a:rPr lang="el-GR" dirty="0" smtClean="0">
                <a:solidFill>
                  <a:srgbClr val="FFFFFF"/>
                </a:solidFill>
              </a:rPr>
              <a:t>Συνοπτική Περιγραφή Έργου: Ενεργειακή Αναβάθμισης Κτιρίων στη Γαλλία</a:t>
            </a:r>
            <a:endParaRPr lang="en-US" dirty="0">
              <a:solidFill>
                <a:srgbClr val="FFFFFF"/>
              </a:solidFill>
            </a:endParaRPr>
          </a:p>
        </p:txBody>
      </p:sp>
      <p:sp>
        <p:nvSpPr>
          <p:cNvPr id="8" name="Rectangle 7"/>
          <p:cNvSpPr/>
          <p:nvPr/>
        </p:nvSpPr>
        <p:spPr>
          <a:xfrm>
            <a:off x="1512893" y="3642995"/>
            <a:ext cx="21332820" cy="9452293"/>
          </a:xfrm>
          <a:prstGeom prst="rect">
            <a:avLst/>
          </a:prstGeom>
        </p:spPr>
        <p:style>
          <a:lnRef idx="1">
            <a:schemeClr val="accent1"/>
          </a:lnRef>
          <a:fillRef idx="2">
            <a:schemeClr val="accent1"/>
          </a:fillRef>
          <a:effectRef idx="1">
            <a:schemeClr val="accent1"/>
          </a:effectRef>
          <a:fontRef idx="minor">
            <a:schemeClr val="dk1"/>
          </a:fontRef>
        </p:style>
        <p:txBody>
          <a:bodyPr wrap="square" lIns="182880" tIns="182880" rIns="365687" bIns="365687">
            <a:noAutofit/>
          </a:bodyPr>
          <a:lstStyle/>
          <a:p>
            <a:pPr marL="571500" indent="-571500">
              <a:buFont typeface="Arial" charset="0"/>
              <a:buChar char="•"/>
            </a:pPr>
            <a:r>
              <a:rPr lang="el-GR" sz="4400" b="1" dirty="0" smtClean="0">
                <a:solidFill>
                  <a:srgbClr val="242C35"/>
                </a:solidFill>
                <a:latin typeface="Gill Sans" charset="0"/>
                <a:ea typeface="Gill Sans" charset="0"/>
                <a:cs typeface="Gill Sans" charset="0"/>
              </a:rPr>
              <a:t>Πρόγραμμα </a:t>
            </a:r>
            <a:r>
              <a:rPr lang="el-GR" sz="4400" b="1" dirty="0">
                <a:solidFill>
                  <a:srgbClr val="242C35"/>
                </a:solidFill>
                <a:latin typeface="Gill Sans" charset="0"/>
                <a:ea typeface="Gill Sans" charset="0"/>
                <a:cs typeface="Gill Sans" charset="0"/>
              </a:rPr>
              <a:t>ενεργειακής αναβάθμισης κτιρίων στη Γαλλία μέσα από τη βελτίωση της μόνωσης αλλά και των συστημάτων θέρμανσης και </a:t>
            </a:r>
            <a:r>
              <a:rPr lang="el-GR" sz="4400" b="1" dirty="0" smtClean="0">
                <a:solidFill>
                  <a:srgbClr val="242C35"/>
                </a:solidFill>
                <a:latin typeface="Gill Sans" charset="0"/>
                <a:ea typeface="Gill Sans" charset="0"/>
                <a:cs typeface="Gill Sans" charset="0"/>
              </a:rPr>
              <a:t>εξαερισμού</a:t>
            </a:r>
            <a:r>
              <a:rPr lang="el-GR" sz="4400" b="1" dirty="0">
                <a:solidFill>
                  <a:srgbClr val="242C35"/>
                </a:solidFill>
                <a:latin typeface="Gill Sans" charset="0"/>
                <a:ea typeface="Gill Sans" charset="0"/>
                <a:cs typeface="Gill Sans" charset="0"/>
              </a:rPr>
              <a:t> </a:t>
            </a:r>
            <a:endParaRPr lang="en-GB" sz="4400" b="1" dirty="0">
              <a:solidFill>
                <a:srgbClr val="242C35"/>
              </a:solidFill>
              <a:latin typeface="Gill Sans" charset="0"/>
              <a:ea typeface="Gill Sans" charset="0"/>
              <a:cs typeface="Gill Sans" charset="0"/>
            </a:endParaRPr>
          </a:p>
          <a:p>
            <a:pPr marL="571500" indent="-571500">
              <a:buFont typeface="Arial" charset="0"/>
              <a:buChar char="•"/>
            </a:pPr>
            <a:r>
              <a:rPr lang="el-GR" sz="4400" b="1" dirty="0">
                <a:solidFill>
                  <a:srgbClr val="242C35"/>
                </a:solidFill>
                <a:latin typeface="Gill Sans" charset="0"/>
                <a:ea typeface="Gill Sans" charset="0"/>
                <a:cs typeface="Gill Sans" charset="0"/>
              </a:rPr>
              <a:t>Η χρηματοδότηση από το </a:t>
            </a:r>
            <a:r>
              <a:rPr lang="el-GR" sz="4400" b="1" dirty="0" smtClean="0">
                <a:solidFill>
                  <a:srgbClr val="242C35"/>
                </a:solidFill>
                <a:latin typeface="Gill Sans" charset="0"/>
                <a:ea typeface="Gill Sans" charset="0"/>
                <a:cs typeface="Gill Sans" charset="0"/>
              </a:rPr>
              <a:t>Ευρωπαϊκό Ταμείο Στρατηγικών Επενδύσεων </a:t>
            </a:r>
            <a:r>
              <a:rPr lang="en-US" sz="4400" b="1" dirty="0" smtClean="0">
                <a:solidFill>
                  <a:srgbClr val="242C35"/>
                </a:solidFill>
                <a:latin typeface="Gill Sans" charset="0"/>
                <a:ea typeface="Gill Sans" charset="0"/>
                <a:cs typeface="Gill Sans" charset="0"/>
              </a:rPr>
              <a:t>(EFSI)</a:t>
            </a:r>
            <a:r>
              <a:rPr lang="el-GR" sz="4400" b="1" dirty="0" smtClean="0">
                <a:solidFill>
                  <a:srgbClr val="242C35"/>
                </a:solidFill>
                <a:latin typeface="Gill Sans" charset="0"/>
                <a:ea typeface="Gill Sans" charset="0"/>
                <a:cs typeface="Gill Sans" charset="0"/>
              </a:rPr>
              <a:t> θα </a:t>
            </a:r>
            <a:r>
              <a:rPr lang="el-GR" sz="4400" b="1" dirty="0">
                <a:solidFill>
                  <a:srgbClr val="242C35"/>
                </a:solidFill>
                <a:latin typeface="Gill Sans" charset="0"/>
                <a:ea typeface="Gill Sans" charset="0"/>
                <a:cs typeface="Gill Sans" charset="0"/>
              </a:rPr>
              <a:t>βοηθήσει τους ιδιοκτήτες σπιτιών στη Γαλλία να αποκτήσουν πρόσβαση σε μακροχρόνιο δανεισμό αλλά και τεχνική βοήθεια προκειμένου να ανακατασκευάσουν τα σπίτια τους και να τα κάνουν ενεργειακά </a:t>
            </a:r>
            <a:r>
              <a:rPr lang="el-GR" sz="4400" b="1" dirty="0" smtClean="0">
                <a:solidFill>
                  <a:srgbClr val="242C35"/>
                </a:solidFill>
                <a:latin typeface="Gill Sans" charset="0"/>
                <a:ea typeface="Gill Sans" charset="0"/>
                <a:cs typeface="Gill Sans" charset="0"/>
              </a:rPr>
              <a:t>αποδοτικά</a:t>
            </a:r>
            <a:r>
              <a:rPr lang="el-GR" sz="4400" b="1" dirty="0">
                <a:solidFill>
                  <a:srgbClr val="242C35"/>
                </a:solidFill>
                <a:latin typeface="Gill Sans" charset="0"/>
                <a:ea typeface="Gill Sans" charset="0"/>
                <a:cs typeface="Gill Sans" charset="0"/>
              </a:rPr>
              <a:t> </a:t>
            </a:r>
            <a:endParaRPr lang="en-GB" sz="4400" b="1" dirty="0">
              <a:solidFill>
                <a:srgbClr val="242C35"/>
              </a:solidFill>
              <a:latin typeface="Gill Sans" charset="0"/>
              <a:ea typeface="Gill Sans" charset="0"/>
              <a:cs typeface="Gill Sans" charset="0"/>
            </a:endParaRPr>
          </a:p>
          <a:p>
            <a:pPr marL="571500" indent="-571500">
              <a:buFont typeface="Arial" charset="0"/>
              <a:buChar char="•"/>
            </a:pPr>
            <a:r>
              <a:rPr lang="el-GR" sz="4400" b="1" dirty="0">
                <a:solidFill>
                  <a:srgbClr val="242C35"/>
                </a:solidFill>
                <a:latin typeface="Gill Sans" charset="0"/>
                <a:ea typeface="Gill Sans" charset="0"/>
                <a:cs typeface="Gill Sans" charset="0"/>
              </a:rPr>
              <a:t>Το έργο αυτό αναμένεται να δημιουργήσει </a:t>
            </a:r>
            <a:r>
              <a:rPr lang="el-GR" sz="4400" b="1" dirty="0" smtClean="0">
                <a:solidFill>
                  <a:srgbClr val="242C35"/>
                </a:solidFill>
                <a:latin typeface="Gill Sans" charset="0"/>
                <a:ea typeface="Gill Sans" charset="0"/>
                <a:cs typeface="Gill Sans" charset="0"/>
              </a:rPr>
              <a:t>6</a:t>
            </a:r>
            <a:r>
              <a:rPr lang="en-US" sz="4400" b="1" dirty="0" smtClean="0">
                <a:solidFill>
                  <a:srgbClr val="242C35"/>
                </a:solidFill>
                <a:latin typeface="Gill Sans" charset="0"/>
                <a:ea typeface="Gill Sans" charset="0"/>
                <a:cs typeface="Gill Sans" charset="0"/>
              </a:rPr>
              <a:t>.</a:t>
            </a:r>
            <a:r>
              <a:rPr lang="el-GR" sz="4400" b="1" dirty="0" smtClean="0">
                <a:solidFill>
                  <a:srgbClr val="242C35"/>
                </a:solidFill>
                <a:latin typeface="Gill Sans" charset="0"/>
                <a:ea typeface="Gill Sans" charset="0"/>
                <a:cs typeface="Gill Sans" charset="0"/>
              </a:rPr>
              <a:t>000 </a:t>
            </a:r>
            <a:r>
              <a:rPr lang="el-GR" sz="4400" b="1" dirty="0">
                <a:solidFill>
                  <a:srgbClr val="242C35"/>
                </a:solidFill>
                <a:latin typeface="Gill Sans" charset="0"/>
                <a:ea typeface="Gill Sans" charset="0"/>
                <a:cs typeface="Gill Sans" charset="0"/>
              </a:rPr>
              <a:t>θέσεις εργασίας κατά την εκτέλεσή σου ενώ θα οδηγήσει σε εξοικονόμηση ενέργειας ισοδύναμη με 288.000MWh περίπου όση καταναλώνουνε </a:t>
            </a:r>
            <a:r>
              <a:rPr lang="el-GR" sz="4400" b="1" dirty="0" smtClean="0">
                <a:solidFill>
                  <a:srgbClr val="242C35"/>
                </a:solidFill>
                <a:latin typeface="Gill Sans" charset="0"/>
                <a:ea typeface="Gill Sans" charset="0"/>
                <a:cs typeface="Gill Sans" charset="0"/>
              </a:rPr>
              <a:t>9</a:t>
            </a:r>
            <a:r>
              <a:rPr lang="en-US" sz="4400" b="1" dirty="0" smtClean="0">
                <a:solidFill>
                  <a:srgbClr val="242C35"/>
                </a:solidFill>
                <a:latin typeface="Gill Sans" charset="0"/>
                <a:ea typeface="Gill Sans" charset="0"/>
                <a:cs typeface="Gill Sans" charset="0"/>
              </a:rPr>
              <a:t>.</a:t>
            </a:r>
            <a:r>
              <a:rPr lang="el-GR" sz="4400" b="1" dirty="0" smtClean="0">
                <a:solidFill>
                  <a:srgbClr val="242C35"/>
                </a:solidFill>
                <a:latin typeface="Gill Sans" charset="0"/>
                <a:ea typeface="Gill Sans" charset="0"/>
                <a:cs typeface="Gill Sans" charset="0"/>
              </a:rPr>
              <a:t>600 νοικοκυριά</a:t>
            </a:r>
            <a:endParaRPr lang="en-GB" sz="4400" b="1" dirty="0">
              <a:solidFill>
                <a:srgbClr val="242C35"/>
              </a:solidFill>
              <a:latin typeface="Gill Sans" charset="0"/>
              <a:ea typeface="Gill Sans" charset="0"/>
              <a:cs typeface="Gill Sans" charset="0"/>
            </a:endParaRPr>
          </a:p>
          <a:p>
            <a:pPr marL="571500" indent="-571500">
              <a:buFont typeface="Arial" charset="0"/>
              <a:buChar char="•"/>
            </a:pPr>
            <a:r>
              <a:rPr lang="el-GR" sz="4400" b="1" dirty="0">
                <a:solidFill>
                  <a:srgbClr val="242C35"/>
                </a:solidFill>
                <a:latin typeface="Gill Sans" charset="0"/>
                <a:ea typeface="Gill Sans" charset="0"/>
                <a:cs typeface="Gill Sans" charset="0"/>
              </a:rPr>
              <a:t>Το πρόγραμμα υπογράφηκε το Δεκέμβριο του 2015 και είναι συνολικού ύψους 800 εκ. ευρώ εκ των οποίων τα 400 θα προέλθουν από την EIB και το </a:t>
            </a:r>
            <a:r>
              <a:rPr lang="el-GR" sz="4400" b="1" dirty="0" smtClean="0">
                <a:solidFill>
                  <a:srgbClr val="242C35"/>
                </a:solidFill>
                <a:latin typeface="Gill Sans" charset="0"/>
                <a:ea typeface="Gill Sans" charset="0"/>
                <a:cs typeface="Gill Sans" charset="0"/>
              </a:rPr>
              <a:t>EFSI</a:t>
            </a:r>
            <a:endParaRPr lang="en-GB" sz="4400" b="1" dirty="0">
              <a:solidFill>
                <a:srgbClr val="242C35"/>
              </a:solidFill>
              <a:latin typeface="Gill Sans" charset="0"/>
              <a:ea typeface="Gill Sans" charset="0"/>
              <a:cs typeface="Gill Sans" charset="0"/>
            </a:endParaRPr>
          </a:p>
        </p:txBody>
      </p:sp>
      <p:grpSp>
        <p:nvGrpSpPr>
          <p:cNvPr id="22" name="Group 21"/>
          <p:cNvGrpSpPr/>
          <p:nvPr/>
        </p:nvGrpSpPr>
        <p:grpSpPr>
          <a:xfrm>
            <a:off x="11289298" y="2015845"/>
            <a:ext cx="1878629" cy="264869"/>
            <a:chOff x="10811887" y="2519530"/>
            <a:chExt cx="2273141" cy="320492"/>
          </a:xfrm>
        </p:grpSpPr>
        <p:sp>
          <p:nvSpPr>
            <p:cNvPr id="25" name="Oval 24"/>
            <p:cNvSpPr/>
            <p:nvPr/>
          </p:nvSpPr>
          <p:spPr>
            <a:xfrm>
              <a:off x="10811887" y="2519530"/>
              <a:ext cx="320492" cy="32049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11188410" y="2519530"/>
              <a:ext cx="320492" cy="32049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11583610" y="2519530"/>
              <a:ext cx="320492" cy="32049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11992813" y="2519530"/>
              <a:ext cx="320492" cy="32049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2369336" y="2519530"/>
              <a:ext cx="320492" cy="32049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2764536" y="2519530"/>
              <a:ext cx="320492" cy="320492"/>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TextBox 33"/>
          <p:cNvSpPr txBox="1"/>
          <p:nvPr/>
        </p:nvSpPr>
        <p:spPr>
          <a:xfrm>
            <a:off x="13846629" y="656476"/>
            <a:ext cx="8608062" cy="2086725"/>
          </a:xfrm>
          <a:prstGeom prst="rect">
            <a:avLst/>
          </a:prstGeom>
          <a:noFill/>
        </p:spPr>
        <p:txBody>
          <a:bodyPr wrap="square" rtlCol="0">
            <a:spAutoFit/>
          </a:bodyPr>
          <a:lstStyle/>
          <a:p>
            <a:pPr algn="r">
              <a:lnSpc>
                <a:spcPct val="90000"/>
              </a:lnSpc>
            </a:pPr>
            <a:r>
              <a:rPr lang="el-GR" sz="4800" dirty="0" smtClean="0">
                <a:solidFill>
                  <a:schemeClr val="accent1"/>
                </a:solidFill>
                <a:cs typeface="Lato Light"/>
              </a:rPr>
              <a:t>Παράδειγμα Έργου Αντιμετώπισης Ενεργειακής Φτώχειας</a:t>
            </a:r>
            <a:endParaRPr lang="en-US" sz="4800" dirty="0">
              <a:solidFill>
                <a:schemeClr val="accent1"/>
              </a:solidFill>
              <a:cs typeface="Lato Light"/>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888" y="536706"/>
            <a:ext cx="9100683" cy="2011680"/>
          </a:xfrm>
          <a:prstGeom prst="rect">
            <a:avLst/>
          </a:prstGeom>
        </p:spPr>
      </p:pic>
    </p:spTree>
    <p:extLst>
      <p:ext uri="{BB962C8B-B14F-4D97-AF65-F5344CB8AC3E}">
        <p14:creationId xmlns:p14="http://schemas.microsoft.com/office/powerpoint/2010/main" val="210168625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12887" y="2743201"/>
            <a:ext cx="21332825" cy="900198"/>
          </a:xfrm>
          <a:prstGeom prst="rect">
            <a:avLst/>
          </a:prstGeom>
        </p:spPr>
        <p:style>
          <a:lnRef idx="3">
            <a:schemeClr val="lt1"/>
          </a:lnRef>
          <a:fillRef idx="1">
            <a:schemeClr val="accent1"/>
          </a:fillRef>
          <a:effectRef idx="1">
            <a:schemeClr val="accent1"/>
          </a:effectRef>
          <a:fontRef idx="minor">
            <a:schemeClr val="lt1"/>
          </a:fontRef>
        </p:style>
        <p:txBody>
          <a:bodyPr spcFirstLastPara="0" vert="horz" wrap="square" lIns="96383" tIns="96383" rIns="96383" bIns="96383" numCol="1" spcCol="2539" anchor="ctr" anchorCtr="0">
            <a:noAutofit/>
          </a:bodyPr>
          <a:lstStyle/>
          <a:p>
            <a:pPr algn="ctr" defTabSz="1896107">
              <a:lnSpc>
                <a:spcPct val="90000"/>
              </a:lnSpc>
              <a:spcBef>
                <a:spcPct val="0"/>
              </a:spcBef>
              <a:spcAft>
                <a:spcPct val="35000"/>
              </a:spcAft>
            </a:pPr>
            <a:r>
              <a:rPr lang="el-GR" dirty="0" smtClean="0">
                <a:solidFill>
                  <a:srgbClr val="FFFFFF"/>
                </a:solidFill>
              </a:rPr>
              <a:t>Πιλοτικό Έργο «Ενεργειακή Φτώχεια στη </a:t>
            </a:r>
            <a:r>
              <a:rPr lang="el-GR" dirty="0" err="1" smtClean="0">
                <a:solidFill>
                  <a:srgbClr val="FFFFFF"/>
                </a:solidFill>
              </a:rPr>
              <a:t>Μάκρο</a:t>
            </a:r>
            <a:r>
              <a:rPr lang="el-GR" dirty="0" smtClean="0">
                <a:solidFill>
                  <a:srgbClr val="FFFFFF"/>
                </a:solidFill>
              </a:rPr>
              <a:t>-Περιφέρεια Ιονίου-Αδριατικής»</a:t>
            </a:r>
            <a:endParaRPr lang="en-US" dirty="0">
              <a:solidFill>
                <a:srgbClr val="FFFFFF"/>
              </a:solidFill>
            </a:endParaRPr>
          </a:p>
        </p:txBody>
      </p:sp>
      <p:sp>
        <p:nvSpPr>
          <p:cNvPr id="8" name="Rectangle 7"/>
          <p:cNvSpPr/>
          <p:nvPr/>
        </p:nvSpPr>
        <p:spPr>
          <a:xfrm>
            <a:off x="1512893" y="3642995"/>
            <a:ext cx="21332820" cy="9452293"/>
          </a:xfrm>
          <a:prstGeom prst="rect">
            <a:avLst/>
          </a:prstGeom>
        </p:spPr>
        <p:style>
          <a:lnRef idx="1">
            <a:schemeClr val="accent1"/>
          </a:lnRef>
          <a:fillRef idx="2">
            <a:schemeClr val="accent1"/>
          </a:fillRef>
          <a:effectRef idx="1">
            <a:schemeClr val="accent1"/>
          </a:effectRef>
          <a:fontRef idx="minor">
            <a:schemeClr val="dk1"/>
          </a:fontRef>
        </p:style>
        <p:txBody>
          <a:bodyPr wrap="square" lIns="182880" tIns="182880" rIns="365687" bIns="365687">
            <a:noAutofit/>
          </a:bodyPr>
          <a:lstStyle/>
          <a:p>
            <a:pPr marL="571500" indent="-571500">
              <a:buFont typeface="Arial" charset="0"/>
              <a:buChar char="•"/>
            </a:pPr>
            <a:r>
              <a:rPr lang="el-GR" b="1" dirty="0">
                <a:solidFill>
                  <a:srgbClr val="242C35"/>
                </a:solidFill>
                <a:latin typeface="Gill Sans" charset="0"/>
                <a:ea typeface="Gill Sans" charset="0"/>
                <a:cs typeface="Gill Sans" charset="0"/>
              </a:rPr>
              <a:t>Τα πιλοτικά έργα του Ευρωπαϊκού Κοινοβουλίου προτείνονται από ευρωβουλευτές, χρηματοδοτούνται απευθείας από τον Προϋπολογισμός της Ένωσης και υλοποιούνται από την Ευρωπαϊκή Επιτροπή.</a:t>
            </a:r>
          </a:p>
          <a:p>
            <a:pPr marL="571500" indent="-571500">
              <a:buFont typeface="Arial" charset="0"/>
              <a:buChar char="•"/>
            </a:pPr>
            <a:r>
              <a:rPr lang="el-GR" b="1" dirty="0">
                <a:solidFill>
                  <a:srgbClr val="242C35"/>
                </a:solidFill>
                <a:latin typeface="Gill Sans" charset="0"/>
                <a:ea typeface="Gill Sans" charset="0"/>
                <a:cs typeface="Gill Sans" charset="0"/>
              </a:rPr>
              <a:t>Συνέταξα και κατέθεσα το πιλοτικό έργο με τίτλο «Καταπολεμώντας την Ενεργειακή Φτώχια στην </a:t>
            </a:r>
            <a:r>
              <a:rPr lang="el-GR" b="1" dirty="0" err="1">
                <a:solidFill>
                  <a:srgbClr val="242C35"/>
                </a:solidFill>
                <a:latin typeface="Gill Sans" charset="0"/>
                <a:ea typeface="Gill Sans" charset="0"/>
                <a:cs typeface="Gill Sans" charset="0"/>
              </a:rPr>
              <a:t>Μάκρο</a:t>
            </a:r>
            <a:r>
              <a:rPr lang="el-GR" b="1" dirty="0">
                <a:solidFill>
                  <a:srgbClr val="242C35"/>
                </a:solidFill>
                <a:latin typeface="Gill Sans" charset="0"/>
                <a:ea typeface="Gill Sans" charset="0"/>
                <a:cs typeface="Gill Sans" charset="0"/>
              </a:rPr>
              <a:t>-Περιφέρεια της Ιονίου-Αδριατικής» το οποίο έχει στόχο να προωθήσει τη στοχευμένη βελτίωση της ενεργειακής αποδοτικότητας στην περιοχή. Ειδικότερα, σκοπεύει να χρηματοδοτήσει παρεμβάσεις ενεργειακής αναβάθμισης κτιρίων, δημόσιων αλλά και ιδιωτικών. </a:t>
            </a:r>
          </a:p>
          <a:p>
            <a:pPr marL="571500" indent="-571500" algn="just">
              <a:buFont typeface="Arial" charset="0"/>
              <a:buChar char="•"/>
            </a:pPr>
            <a:r>
              <a:rPr lang="el-GR" b="1" dirty="0" smtClean="0">
                <a:solidFill>
                  <a:srgbClr val="242C35"/>
                </a:solidFill>
                <a:latin typeface="Gill Sans" charset="0"/>
                <a:ea typeface="Gill Sans" charset="0"/>
                <a:cs typeface="Gill Sans" charset="0"/>
              </a:rPr>
              <a:t>Δεδομένου </a:t>
            </a:r>
            <a:r>
              <a:rPr lang="el-GR" b="1" dirty="0">
                <a:solidFill>
                  <a:srgbClr val="242C35"/>
                </a:solidFill>
                <a:latin typeface="Gill Sans" charset="0"/>
                <a:ea typeface="Gill Sans" charset="0"/>
                <a:cs typeface="Gill Sans" charset="0"/>
              </a:rPr>
              <a:t>ότι η εν λόγω περιοχή πλήττεται σε μεγάλο βαθμό, πάνω από 50%, από ενεργειακή φτώχια, το έργο θα αντιμετωπίσει το πρόβλημα προτείνοντας ανακατασκευές κτιρίων αξιοποιώντας το υψηλό δυναμικό της περιοχής σε ανανεώσιμες πηγές ενέργειας αλλά και καινοτόμες παρεμβάσεις. </a:t>
            </a:r>
            <a:endParaRPr lang="el-GR" b="1" dirty="0" smtClean="0">
              <a:solidFill>
                <a:srgbClr val="242C35"/>
              </a:solidFill>
              <a:latin typeface="Gill Sans" charset="0"/>
              <a:ea typeface="Gill Sans" charset="0"/>
              <a:cs typeface="Gill Sans" charset="0"/>
            </a:endParaRPr>
          </a:p>
          <a:p>
            <a:pPr marL="571500" indent="-571500" algn="just">
              <a:buFont typeface="Arial" charset="0"/>
              <a:buChar char="•"/>
            </a:pPr>
            <a:r>
              <a:rPr lang="el-GR" b="1" dirty="0" smtClean="0">
                <a:solidFill>
                  <a:srgbClr val="242C35"/>
                </a:solidFill>
                <a:latin typeface="Gill Sans" charset="0"/>
                <a:ea typeface="Gill Sans" charset="0"/>
                <a:cs typeface="Gill Sans" charset="0"/>
              </a:rPr>
              <a:t>Στόχος </a:t>
            </a:r>
            <a:r>
              <a:rPr lang="el-GR" b="1" dirty="0">
                <a:solidFill>
                  <a:srgbClr val="242C35"/>
                </a:solidFill>
                <a:latin typeface="Gill Sans" charset="0"/>
                <a:ea typeface="Gill Sans" charset="0"/>
                <a:cs typeface="Gill Sans" charset="0"/>
              </a:rPr>
              <a:t>θα είναι η μείωση του ενεργειακού αποτυπώματος διαμορφώνοντας ένα πλαίσιο ενεργειακών παρεμβάσεων σε κτίρια που μπορεί να αξιοποιηθεί στο μέλλον καθώς και η αύξηση των ΑΠΕ στο ενεργειακό μείγμα της περιοχής. Μέρος του έργου θα είναι, τέλος, η διερεύνηση της αξιοποίησης πόρων εκτός από τα διαρθρωτικά ταμεία και από άλλες πηγές χρηματοδότησης όπως το Ευρωπαϊκό Ταμείο Στρατηγικών Επενδύσεων. </a:t>
            </a:r>
            <a:endParaRPr lang="el-GR" b="1" dirty="0" smtClean="0">
              <a:solidFill>
                <a:srgbClr val="242C35"/>
              </a:solidFill>
              <a:latin typeface="Gill Sans" charset="0"/>
              <a:ea typeface="Gill Sans" charset="0"/>
              <a:cs typeface="Gill Sans" charset="0"/>
            </a:endParaRPr>
          </a:p>
          <a:p>
            <a:pPr marL="571500" indent="-571500" algn="just">
              <a:buFont typeface="Arial" charset="0"/>
              <a:buChar char="•"/>
            </a:pPr>
            <a:r>
              <a:rPr lang="el-GR" b="1" dirty="0" smtClean="0">
                <a:solidFill>
                  <a:srgbClr val="242C35"/>
                </a:solidFill>
                <a:latin typeface="Gill Sans" charset="0"/>
                <a:ea typeface="Gill Sans" charset="0"/>
                <a:cs typeface="Gill Sans" charset="0"/>
              </a:rPr>
              <a:t>Προϋπολογισμός </a:t>
            </a:r>
            <a:r>
              <a:rPr lang="el-GR" b="1" dirty="0">
                <a:solidFill>
                  <a:srgbClr val="242C35"/>
                </a:solidFill>
                <a:latin typeface="Gill Sans" charset="0"/>
                <a:ea typeface="Gill Sans" charset="0"/>
                <a:cs typeface="Gill Sans" charset="0"/>
              </a:rPr>
              <a:t>1 εκ. ευρώ. Αρμόδια </a:t>
            </a:r>
            <a:r>
              <a:rPr lang="en-US" b="1" dirty="0">
                <a:solidFill>
                  <a:srgbClr val="242C35"/>
                </a:solidFill>
                <a:latin typeface="Gill Sans" charset="0"/>
                <a:ea typeface="Gill Sans" charset="0"/>
                <a:cs typeface="Gill Sans" charset="0"/>
              </a:rPr>
              <a:t>DG: ENER</a:t>
            </a:r>
            <a:endParaRPr lang="en-GB" b="1" dirty="0">
              <a:solidFill>
                <a:srgbClr val="242C35"/>
              </a:solidFill>
              <a:latin typeface="Gill Sans" charset="0"/>
              <a:ea typeface="Gill Sans" charset="0"/>
              <a:cs typeface="Gill Sans" charset="0"/>
            </a:endParaRPr>
          </a:p>
        </p:txBody>
      </p:sp>
      <p:grpSp>
        <p:nvGrpSpPr>
          <p:cNvPr id="22" name="Group 21"/>
          <p:cNvGrpSpPr/>
          <p:nvPr/>
        </p:nvGrpSpPr>
        <p:grpSpPr>
          <a:xfrm>
            <a:off x="11289298" y="2015845"/>
            <a:ext cx="1878629" cy="264869"/>
            <a:chOff x="10811887" y="2519530"/>
            <a:chExt cx="2273141" cy="320492"/>
          </a:xfrm>
        </p:grpSpPr>
        <p:sp>
          <p:nvSpPr>
            <p:cNvPr id="25" name="Oval 24"/>
            <p:cNvSpPr/>
            <p:nvPr/>
          </p:nvSpPr>
          <p:spPr>
            <a:xfrm>
              <a:off x="10811887" y="2519530"/>
              <a:ext cx="320492" cy="32049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11188410" y="2519530"/>
              <a:ext cx="320492" cy="32049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11583610" y="2519530"/>
              <a:ext cx="320492" cy="32049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11992813" y="2519530"/>
              <a:ext cx="320492" cy="32049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2369336" y="2519530"/>
              <a:ext cx="320492" cy="32049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2764536" y="2519530"/>
              <a:ext cx="320492" cy="320492"/>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TextBox 33"/>
          <p:cNvSpPr txBox="1"/>
          <p:nvPr/>
        </p:nvSpPr>
        <p:spPr>
          <a:xfrm>
            <a:off x="14140543" y="646738"/>
            <a:ext cx="8098972" cy="1421928"/>
          </a:xfrm>
          <a:prstGeom prst="rect">
            <a:avLst/>
          </a:prstGeom>
          <a:noFill/>
        </p:spPr>
        <p:txBody>
          <a:bodyPr wrap="square" rtlCol="0">
            <a:spAutoFit/>
          </a:bodyPr>
          <a:lstStyle/>
          <a:p>
            <a:pPr algn="r">
              <a:lnSpc>
                <a:spcPct val="90000"/>
              </a:lnSpc>
            </a:pPr>
            <a:r>
              <a:rPr lang="el-GR" sz="4800" dirty="0" smtClean="0">
                <a:solidFill>
                  <a:schemeClr val="accent1"/>
                </a:solidFill>
                <a:cs typeface="Lato Light"/>
              </a:rPr>
              <a:t>Πιλοτικό Έργο </a:t>
            </a:r>
            <a:r>
              <a:rPr lang="el-GR" sz="4800" dirty="0">
                <a:solidFill>
                  <a:schemeClr val="accent1"/>
                </a:solidFill>
                <a:cs typeface="Lato Light"/>
              </a:rPr>
              <a:t>Αντιμετώπισης Ενεργειακής Φτώχειας</a:t>
            </a:r>
            <a:endParaRPr lang="en-US" sz="4800" dirty="0">
              <a:solidFill>
                <a:schemeClr val="accent1"/>
              </a:solidFill>
              <a:cs typeface="Lato Light"/>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888" y="536706"/>
            <a:ext cx="9114970" cy="2011680"/>
          </a:xfrm>
          <a:prstGeom prst="rect">
            <a:avLst/>
          </a:prstGeom>
        </p:spPr>
      </p:pic>
    </p:spTree>
    <p:extLst>
      <p:ext uri="{BB962C8B-B14F-4D97-AF65-F5344CB8AC3E}">
        <p14:creationId xmlns:p14="http://schemas.microsoft.com/office/powerpoint/2010/main" val="6249316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12887" y="2743201"/>
            <a:ext cx="21332825" cy="900198"/>
          </a:xfrm>
          <a:prstGeom prst="rect">
            <a:avLst/>
          </a:prstGeom>
        </p:spPr>
        <p:style>
          <a:lnRef idx="3">
            <a:schemeClr val="lt1"/>
          </a:lnRef>
          <a:fillRef idx="1">
            <a:schemeClr val="accent1"/>
          </a:fillRef>
          <a:effectRef idx="1">
            <a:schemeClr val="accent1"/>
          </a:effectRef>
          <a:fontRef idx="minor">
            <a:schemeClr val="lt1"/>
          </a:fontRef>
        </p:style>
        <p:txBody>
          <a:bodyPr spcFirstLastPara="0" vert="horz" wrap="square" lIns="96383" tIns="96383" rIns="96383" bIns="96383" numCol="1" spcCol="2539" anchor="ctr" anchorCtr="0">
            <a:noAutofit/>
          </a:bodyPr>
          <a:lstStyle/>
          <a:p>
            <a:pPr algn="ctr" defTabSz="1896107">
              <a:lnSpc>
                <a:spcPct val="90000"/>
              </a:lnSpc>
              <a:spcBef>
                <a:spcPct val="0"/>
              </a:spcBef>
              <a:spcAft>
                <a:spcPct val="35000"/>
              </a:spcAft>
            </a:pPr>
            <a:r>
              <a:rPr lang="el-GR" dirty="0" smtClean="0">
                <a:solidFill>
                  <a:srgbClr val="FFFFFF"/>
                </a:solidFill>
              </a:rPr>
              <a:t>Παρατηρητήριο για την Ενεργειακή Φτώχεια</a:t>
            </a:r>
            <a:endParaRPr lang="en-US" dirty="0">
              <a:solidFill>
                <a:srgbClr val="FFFFFF"/>
              </a:solidFill>
            </a:endParaRPr>
          </a:p>
        </p:txBody>
      </p:sp>
      <p:sp>
        <p:nvSpPr>
          <p:cNvPr id="8" name="Rectangle 7"/>
          <p:cNvSpPr/>
          <p:nvPr/>
        </p:nvSpPr>
        <p:spPr>
          <a:xfrm>
            <a:off x="1512893" y="3642995"/>
            <a:ext cx="21332820" cy="9452293"/>
          </a:xfrm>
          <a:prstGeom prst="rect">
            <a:avLst/>
          </a:prstGeom>
        </p:spPr>
        <p:style>
          <a:lnRef idx="1">
            <a:schemeClr val="accent1"/>
          </a:lnRef>
          <a:fillRef idx="2">
            <a:schemeClr val="accent1"/>
          </a:fillRef>
          <a:effectRef idx="1">
            <a:schemeClr val="accent1"/>
          </a:effectRef>
          <a:fontRef idx="minor">
            <a:schemeClr val="dk1"/>
          </a:fontRef>
        </p:style>
        <p:txBody>
          <a:bodyPr wrap="square" lIns="182880" tIns="182880" rIns="365687" bIns="365687">
            <a:noAutofit/>
          </a:bodyPr>
          <a:lstStyle/>
          <a:p>
            <a:r>
              <a:rPr lang="en-US" sz="4000" b="1" dirty="0">
                <a:solidFill>
                  <a:srgbClr val="242C35"/>
                </a:solidFill>
                <a:latin typeface="Gill Sans" charset="0"/>
                <a:ea typeface="Gill Sans" charset="0"/>
                <a:cs typeface="Gill Sans" charset="0"/>
              </a:rPr>
              <a:t>Project</a:t>
            </a:r>
            <a:r>
              <a:rPr lang="el-GR" sz="4000" b="1" dirty="0">
                <a:solidFill>
                  <a:srgbClr val="242C35"/>
                </a:solidFill>
                <a:latin typeface="Gill Sans" charset="0"/>
                <a:ea typeface="Gill Sans" charset="0"/>
                <a:cs typeface="Gill Sans" charset="0"/>
              </a:rPr>
              <a:t> </a:t>
            </a:r>
            <a:r>
              <a:rPr lang="el-GR" sz="4000" b="1" dirty="0" smtClean="0">
                <a:solidFill>
                  <a:srgbClr val="242C35"/>
                </a:solidFill>
                <a:latin typeface="Gill Sans" charset="0"/>
                <a:ea typeface="Gill Sans" charset="0"/>
                <a:cs typeface="Gill Sans" charset="0"/>
              </a:rPr>
              <a:t>830.00</a:t>
            </a:r>
            <a:r>
              <a:rPr lang="en-US" sz="4000" b="1" dirty="0" smtClean="0">
                <a:solidFill>
                  <a:srgbClr val="242C35"/>
                </a:solidFill>
                <a:latin typeface="Gill Sans" charset="0"/>
                <a:ea typeface="Gill Sans" charset="0"/>
                <a:cs typeface="Gill Sans" charset="0"/>
              </a:rPr>
              <a:t>0€ </a:t>
            </a:r>
            <a:r>
              <a:rPr lang="el-GR" sz="4000" b="1" dirty="0" smtClean="0">
                <a:solidFill>
                  <a:srgbClr val="242C35"/>
                </a:solidFill>
                <a:latin typeface="Gill Sans" charset="0"/>
                <a:ea typeface="Gill Sans" charset="0"/>
                <a:cs typeface="Gill Sans" charset="0"/>
              </a:rPr>
              <a:t>χρηματοδοτούμενο από πιλοτικό </a:t>
            </a:r>
            <a:r>
              <a:rPr lang="el-GR" sz="4000" b="1" dirty="0">
                <a:solidFill>
                  <a:srgbClr val="242C35"/>
                </a:solidFill>
                <a:latin typeface="Gill Sans" charset="0"/>
                <a:ea typeface="Gill Sans" charset="0"/>
                <a:cs typeface="Gill Sans" charset="0"/>
              </a:rPr>
              <a:t>προγράμματος με τίτλο  «Ενεργειακή Φτώχεια – Αξιολόγηση του Αντίκτυπου της Κρίσης και Αξιολόγηση Τρόπων Αντιμετώπισης του Φαινομένου στα Κράτη-Μέλη</a:t>
            </a:r>
            <a:r>
              <a:rPr lang="el-GR" sz="4000" b="1" dirty="0" smtClean="0">
                <a:solidFill>
                  <a:srgbClr val="242C35"/>
                </a:solidFill>
                <a:latin typeface="Gill Sans" charset="0"/>
                <a:ea typeface="Gill Sans" charset="0"/>
                <a:cs typeface="Gill Sans" charset="0"/>
              </a:rPr>
              <a:t>»</a:t>
            </a:r>
            <a:r>
              <a:rPr lang="el-GR" sz="4000" b="1" dirty="0">
                <a:solidFill>
                  <a:srgbClr val="242C35"/>
                </a:solidFill>
                <a:latin typeface="Gill Sans" charset="0"/>
                <a:ea typeface="Gill Sans" charset="0"/>
                <a:cs typeface="Gill Sans" charset="0"/>
              </a:rPr>
              <a:t>	</a:t>
            </a:r>
            <a:endParaRPr lang="en-GB" sz="4000" b="1" dirty="0">
              <a:solidFill>
                <a:srgbClr val="242C35"/>
              </a:solidFill>
              <a:latin typeface="Gill Sans" charset="0"/>
              <a:ea typeface="Gill Sans" charset="0"/>
              <a:cs typeface="Gill Sans" charset="0"/>
            </a:endParaRPr>
          </a:p>
          <a:p>
            <a:endParaRPr lang="el-GR" sz="4000" b="1" dirty="0" smtClean="0">
              <a:solidFill>
                <a:srgbClr val="242C35"/>
              </a:solidFill>
              <a:latin typeface="Gill Sans" charset="0"/>
              <a:ea typeface="Gill Sans" charset="0"/>
              <a:cs typeface="Gill Sans" charset="0"/>
            </a:endParaRPr>
          </a:p>
          <a:p>
            <a:r>
              <a:rPr lang="el-GR" sz="4000" b="1" dirty="0" smtClean="0">
                <a:solidFill>
                  <a:srgbClr val="242C35"/>
                </a:solidFill>
                <a:latin typeface="Gill Sans" charset="0"/>
                <a:ea typeface="Gill Sans" charset="0"/>
                <a:cs typeface="Gill Sans" charset="0"/>
              </a:rPr>
              <a:t>Στόχοι </a:t>
            </a:r>
            <a:r>
              <a:rPr lang="el-GR" sz="4000" b="1" dirty="0">
                <a:solidFill>
                  <a:srgbClr val="242C35"/>
                </a:solidFill>
                <a:latin typeface="Gill Sans" charset="0"/>
                <a:ea typeface="Gill Sans" charset="0"/>
                <a:cs typeface="Gill Sans" charset="0"/>
              </a:rPr>
              <a:t>του Παρατηρητηρίου είναι:</a:t>
            </a:r>
            <a:endParaRPr lang="en-GB" sz="4000" b="1" dirty="0">
              <a:solidFill>
                <a:srgbClr val="242C35"/>
              </a:solidFill>
              <a:latin typeface="Gill Sans" charset="0"/>
              <a:ea typeface="Gill Sans" charset="0"/>
              <a:cs typeface="Gill Sans" charset="0"/>
            </a:endParaRPr>
          </a:p>
          <a:p>
            <a:pPr marL="571500" lvl="0" indent="-571500">
              <a:buFont typeface="Arial" charset="0"/>
              <a:buChar char="•"/>
            </a:pPr>
            <a:r>
              <a:rPr lang="el-GR" sz="4000" b="1" dirty="0">
                <a:solidFill>
                  <a:srgbClr val="242C35"/>
                </a:solidFill>
                <a:latin typeface="Gill Sans" charset="0"/>
                <a:ea typeface="Gill Sans" charset="0"/>
                <a:cs typeface="Gill Sans" charset="0"/>
              </a:rPr>
              <a:t>Βελτίωση της διαφάνειας, ενοποιώντας στοιχεία και πληροφορίες από διάφορες πηγές από όλη την </a:t>
            </a:r>
            <a:r>
              <a:rPr lang="el-GR" sz="4000" b="1" dirty="0" smtClean="0">
                <a:solidFill>
                  <a:srgbClr val="242C35"/>
                </a:solidFill>
                <a:latin typeface="Gill Sans" charset="0"/>
                <a:ea typeface="Gill Sans" charset="0"/>
                <a:cs typeface="Gill Sans" charset="0"/>
              </a:rPr>
              <a:t>ΕΕ</a:t>
            </a:r>
            <a:endParaRPr lang="el-GR" sz="4000" b="1" dirty="0">
              <a:solidFill>
                <a:srgbClr val="242C35"/>
              </a:solidFill>
              <a:latin typeface="Gill Sans" charset="0"/>
              <a:ea typeface="Gill Sans" charset="0"/>
              <a:cs typeface="Gill Sans" charset="0"/>
            </a:endParaRPr>
          </a:p>
          <a:p>
            <a:pPr marL="571500" lvl="0" indent="-571500">
              <a:buFont typeface="Arial" charset="0"/>
              <a:buChar char="•"/>
            </a:pPr>
            <a:r>
              <a:rPr lang="el-GR" sz="4000" b="1" dirty="0" smtClean="0">
                <a:solidFill>
                  <a:srgbClr val="242C35"/>
                </a:solidFill>
                <a:latin typeface="Gill Sans" charset="0"/>
                <a:ea typeface="Gill Sans" charset="0"/>
                <a:cs typeface="Gill Sans" charset="0"/>
              </a:rPr>
              <a:t>Παροχή </a:t>
            </a:r>
            <a:r>
              <a:rPr lang="el-GR" sz="4000" b="1" dirty="0">
                <a:solidFill>
                  <a:srgbClr val="242C35"/>
                </a:solidFill>
                <a:latin typeface="Gill Sans" charset="0"/>
                <a:ea typeface="Gill Sans" charset="0"/>
                <a:cs typeface="Gill Sans" charset="0"/>
              </a:rPr>
              <a:t>πληροφόρησης με χρηστικό και διαθέσιμο προς όλους τρόπο, προκειμένου να συμβάλλει στη λήψη αποφάσεων σε τοπικό, </a:t>
            </a:r>
            <a:r>
              <a:rPr lang="el-GR" sz="4000" b="1" dirty="0" smtClean="0">
                <a:solidFill>
                  <a:srgbClr val="242C35"/>
                </a:solidFill>
                <a:latin typeface="Gill Sans" charset="0"/>
                <a:ea typeface="Gill Sans" charset="0"/>
                <a:cs typeface="Gill Sans" charset="0"/>
              </a:rPr>
              <a:t>περιφερειακό, εθνικό και ευρωπαϊκό επίπεδο</a:t>
            </a:r>
            <a:endParaRPr lang="el-GR" sz="4000" b="1" dirty="0">
              <a:solidFill>
                <a:srgbClr val="242C35"/>
              </a:solidFill>
              <a:latin typeface="Gill Sans" charset="0"/>
              <a:ea typeface="Gill Sans" charset="0"/>
              <a:cs typeface="Gill Sans" charset="0"/>
            </a:endParaRPr>
          </a:p>
          <a:p>
            <a:pPr marL="571500" lvl="0" indent="-571500">
              <a:buFont typeface="Arial" charset="0"/>
              <a:buChar char="•"/>
            </a:pPr>
            <a:r>
              <a:rPr lang="el-GR" sz="4000" b="1" dirty="0" smtClean="0">
                <a:solidFill>
                  <a:srgbClr val="242C35"/>
                </a:solidFill>
                <a:latin typeface="Gill Sans" charset="0"/>
                <a:ea typeface="Gill Sans" charset="0"/>
                <a:cs typeface="Gill Sans" charset="0"/>
              </a:rPr>
              <a:t>Δημιουργία δικτύων ανταλλαγής γνώσης και βέλτιστων πρακτικών ανάμεσα στα κράτη μέλη </a:t>
            </a:r>
          </a:p>
          <a:p>
            <a:pPr marL="571500" lvl="0" indent="-571500">
              <a:buFont typeface="Arial" charset="0"/>
              <a:buChar char="•"/>
            </a:pPr>
            <a:r>
              <a:rPr lang="el-GR" sz="4000" b="1" dirty="0" smtClean="0">
                <a:solidFill>
                  <a:srgbClr val="242C35"/>
                </a:solidFill>
                <a:latin typeface="Gill Sans" charset="0"/>
                <a:ea typeface="Gill Sans" charset="0"/>
                <a:cs typeface="Gill Sans" charset="0"/>
              </a:rPr>
              <a:t>Διακίνηση πληροφοριών και συντονισμός ενεργειών για την επέκταση υφιστάμενων πρωτοβουλιών σε πανευρωπαϊκό ή εθνικό επίπεδο</a:t>
            </a:r>
          </a:p>
          <a:p>
            <a:pPr marL="571500" lvl="0" indent="-571500">
              <a:buFont typeface="Arial" charset="0"/>
              <a:buChar char="•"/>
            </a:pPr>
            <a:r>
              <a:rPr lang="el-GR" sz="4000" b="1" dirty="0" smtClean="0">
                <a:solidFill>
                  <a:srgbClr val="242C35"/>
                </a:solidFill>
                <a:latin typeface="Gill Sans" charset="0"/>
                <a:ea typeface="Gill Sans" charset="0"/>
                <a:cs typeface="Gill Sans" charset="0"/>
              </a:rPr>
              <a:t>Παροχή τεχνικής βοήθειας στο μεγαλύτερο δυνατό εύρος ενδιαφερομένων με μία ολιστική προσέγγιση προκειμένου να αντιμετωπιστεί η ενεργειακή φτώχεια στην Ευρωπαϊκή Ένωση</a:t>
            </a:r>
            <a:r>
              <a:rPr lang="en-GB" sz="4000" b="1" dirty="0">
                <a:solidFill>
                  <a:srgbClr val="242C35"/>
                </a:solidFill>
                <a:latin typeface="Gill Sans" charset="0"/>
                <a:ea typeface="Gill Sans" charset="0"/>
                <a:cs typeface="Gill Sans" charset="0"/>
              </a:rPr>
              <a:t> </a:t>
            </a:r>
          </a:p>
          <a:p>
            <a:r>
              <a:rPr lang="en-GB" sz="4000" b="1" dirty="0">
                <a:solidFill>
                  <a:srgbClr val="242C35"/>
                </a:solidFill>
                <a:latin typeface="Gill Sans" charset="0"/>
                <a:ea typeface="Gill Sans" charset="0"/>
                <a:cs typeface="Gill Sans" charset="0"/>
              </a:rPr>
              <a:t> </a:t>
            </a:r>
          </a:p>
        </p:txBody>
      </p:sp>
      <p:grpSp>
        <p:nvGrpSpPr>
          <p:cNvPr id="22" name="Group 21"/>
          <p:cNvGrpSpPr/>
          <p:nvPr/>
        </p:nvGrpSpPr>
        <p:grpSpPr>
          <a:xfrm>
            <a:off x="11289298" y="2015845"/>
            <a:ext cx="1878629" cy="264869"/>
            <a:chOff x="10811887" y="2519530"/>
            <a:chExt cx="2273141" cy="320492"/>
          </a:xfrm>
        </p:grpSpPr>
        <p:sp>
          <p:nvSpPr>
            <p:cNvPr id="25" name="Oval 24"/>
            <p:cNvSpPr/>
            <p:nvPr/>
          </p:nvSpPr>
          <p:spPr>
            <a:xfrm>
              <a:off x="10811887" y="2519530"/>
              <a:ext cx="320492" cy="32049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11188410" y="2519530"/>
              <a:ext cx="320492" cy="32049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11583610" y="2519530"/>
              <a:ext cx="320492" cy="32049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11992813" y="2519530"/>
              <a:ext cx="320492" cy="32049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12369336" y="2519530"/>
              <a:ext cx="320492" cy="32049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12764536" y="2519530"/>
              <a:ext cx="320492" cy="320492"/>
            </a:xfrm>
            <a:prstGeom prst="ellipse">
              <a:avLst/>
            </a:prstGeom>
            <a:solidFill>
              <a:schemeClr val="accent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TextBox 33"/>
          <p:cNvSpPr txBox="1"/>
          <p:nvPr/>
        </p:nvSpPr>
        <p:spPr>
          <a:xfrm>
            <a:off x="14140543" y="646738"/>
            <a:ext cx="8098972" cy="1421928"/>
          </a:xfrm>
          <a:prstGeom prst="rect">
            <a:avLst/>
          </a:prstGeom>
          <a:noFill/>
        </p:spPr>
        <p:txBody>
          <a:bodyPr wrap="square" rtlCol="0">
            <a:spAutoFit/>
          </a:bodyPr>
          <a:lstStyle/>
          <a:p>
            <a:pPr algn="r">
              <a:lnSpc>
                <a:spcPct val="90000"/>
              </a:lnSpc>
            </a:pPr>
            <a:r>
              <a:rPr lang="el-GR" sz="4800" dirty="0" smtClean="0">
                <a:solidFill>
                  <a:schemeClr val="accent1"/>
                </a:solidFill>
                <a:cs typeface="Lato Light"/>
              </a:rPr>
              <a:t>Παρατηρητήριο για την Ενεργειακή Φτώχεια</a:t>
            </a:r>
            <a:endParaRPr lang="en-US" sz="4800" dirty="0">
              <a:solidFill>
                <a:schemeClr val="accent1"/>
              </a:solidFill>
              <a:cs typeface="Lato Light"/>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888" y="536706"/>
            <a:ext cx="9114970" cy="2011680"/>
          </a:xfrm>
          <a:prstGeom prst="rect">
            <a:avLst/>
          </a:prstGeom>
        </p:spPr>
      </p:pic>
    </p:spTree>
    <p:extLst>
      <p:ext uri="{BB962C8B-B14F-4D97-AF65-F5344CB8AC3E}">
        <p14:creationId xmlns:p14="http://schemas.microsoft.com/office/powerpoint/2010/main" val="6424085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7440" y="4479994"/>
            <a:ext cx="17091320" cy="2015873"/>
          </a:xfrm>
          <a:prstGeom prst="rect">
            <a:avLst/>
          </a:prstGeom>
        </p:spPr>
        <p:txBody>
          <a:bodyPr wrap="square">
            <a:spAutoFit/>
          </a:bodyPr>
          <a:lstStyle/>
          <a:p>
            <a:pPr marL="685800" indent="-685800" defTabSz="1828800" fontAlgn="base">
              <a:lnSpc>
                <a:spcPct val="150000"/>
              </a:lnSpc>
              <a:spcAft>
                <a:spcPct val="0"/>
              </a:spcAft>
              <a:buFont typeface="Wingdings" panose="05000000000000000000" pitchFamily="2" charset="2"/>
              <a:buChar char="§"/>
            </a:pPr>
            <a:r>
              <a:rPr lang="el-GR" sz="4400" b="1" dirty="0" smtClean="0">
                <a:solidFill>
                  <a:srgbClr val="434445"/>
                </a:solidFill>
                <a:latin typeface="Gill Sans" charset="0"/>
                <a:ea typeface="Gill Sans" charset="0"/>
                <a:cs typeface="Gill Sans" charset="0"/>
              </a:rPr>
              <a:t>Στήριξη αποδοτικών βιώσιμων επενδύσεων σε ενεργειακά έργα </a:t>
            </a:r>
          </a:p>
          <a:p>
            <a:pPr marL="685800" indent="-685800" defTabSz="1828800" fontAlgn="base">
              <a:lnSpc>
                <a:spcPct val="150000"/>
              </a:lnSpc>
              <a:spcAft>
                <a:spcPct val="0"/>
              </a:spcAft>
              <a:buFont typeface="Wingdings" panose="05000000000000000000" pitchFamily="2" charset="2"/>
              <a:buChar char="§"/>
            </a:pPr>
            <a:r>
              <a:rPr lang="el-GR" sz="4400" b="1" dirty="0" smtClean="0">
                <a:solidFill>
                  <a:srgbClr val="434445"/>
                </a:solidFill>
                <a:latin typeface="Gill Sans" charset="0"/>
                <a:ea typeface="Gill Sans" charset="0"/>
                <a:cs typeface="Gill Sans" charset="0"/>
              </a:rPr>
              <a:t>Ανάπτυξη τεχνικής, οικονομικής και νομικής εξειδίκευσης</a:t>
            </a:r>
            <a:endParaRPr lang="en-GB" sz="4400" b="1" dirty="0">
              <a:solidFill>
                <a:srgbClr val="434445"/>
              </a:solidFill>
              <a:latin typeface="Gill Sans" charset="0"/>
              <a:ea typeface="Gill Sans" charset="0"/>
              <a:cs typeface="Gill Sans" charset="0"/>
            </a:endParaRPr>
          </a:p>
        </p:txBody>
      </p:sp>
      <p:sp>
        <p:nvSpPr>
          <p:cNvPr id="5" name="AutoShape 2" descr="Image result for scope"/>
          <p:cNvSpPr>
            <a:spLocks noChangeAspect="1" noChangeArrowheads="1"/>
          </p:cNvSpPr>
          <p:nvPr/>
        </p:nvSpPr>
        <p:spPr bwMode="auto">
          <a:xfrm>
            <a:off x="3355975" y="-288925"/>
            <a:ext cx="609600" cy="60960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82880" tIns="91440" rIns="182880" bIns="91440" numCol="1" anchor="t" anchorCtr="0" compatLnSpc="1">
            <a:prstTxWarp prst="textNoShape">
              <a:avLst/>
            </a:prstTxWarp>
          </a:bodyPr>
          <a:lstStyle/>
          <a:p>
            <a:pPr defTabSz="1828800" fontAlgn="base">
              <a:spcBef>
                <a:spcPct val="0"/>
              </a:spcBef>
              <a:spcAft>
                <a:spcPct val="0"/>
              </a:spcAft>
            </a:pPr>
            <a:endParaRPr lang="en-GB" sz="2400">
              <a:solidFill>
                <a:srgbClr val="0F5494"/>
              </a:solidFill>
            </a:endParaRPr>
          </a:p>
        </p:txBody>
      </p:sp>
      <p:sp>
        <p:nvSpPr>
          <p:cNvPr id="6" name="AutoShape 6" descr="Image result for TARGET GROUP"/>
          <p:cNvSpPr>
            <a:spLocks noChangeAspect="1" noChangeArrowheads="1"/>
          </p:cNvSpPr>
          <p:nvPr/>
        </p:nvSpPr>
        <p:spPr bwMode="auto">
          <a:xfrm>
            <a:off x="3660775" y="15875"/>
            <a:ext cx="609600" cy="60960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82880" tIns="91440" rIns="182880" bIns="91440" numCol="1" anchor="t" anchorCtr="0" compatLnSpc="1">
            <a:prstTxWarp prst="textNoShape">
              <a:avLst/>
            </a:prstTxWarp>
          </a:bodyPr>
          <a:lstStyle/>
          <a:p>
            <a:pPr defTabSz="1828800" fontAlgn="base">
              <a:spcBef>
                <a:spcPct val="0"/>
              </a:spcBef>
              <a:spcAft>
                <a:spcPct val="0"/>
              </a:spcAft>
            </a:pPr>
            <a:endParaRPr lang="en-GB" sz="2400">
              <a:solidFill>
                <a:srgbClr val="0F5494"/>
              </a:solidFill>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368875" y="6713984"/>
            <a:ext cx="11233248" cy="540033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957440" y="2910334"/>
            <a:ext cx="16000362" cy="1569660"/>
          </a:xfrm>
          <a:prstGeom prst="rect">
            <a:avLst/>
          </a:prstGeom>
        </p:spPr>
        <p:txBody>
          <a:bodyPr wrap="square">
            <a:spAutoFit/>
          </a:bodyPr>
          <a:lstStyle/>
          <a:p>
            <a:pPr algn="ctr" defTabSz="1828800" fontAlgn="base">
              <a:spcBef>
                <a:spcPct val="0"/>
              </a:spcBef>
              <a:spcAft>
                <a:spcPct val="0"/>
              </a:spcAft>
            </a:pPr>
            <a:r>
              <a:rPr lang="de-AT" sz="4800" b="1" kern="0" dirty="0" smtClean="0">
                <a:solidFill>
                  <a:srgbClr val="434445"/>
                </a:solidFill>
              </a:rPr>
              <a:t>HORIZON 2020:</a:t>
            </a:r>
          </a:p>
          <a:p>
            <a:pPr algn="ctr" defTabSz="1828800" fontAlgn="base">
              <a:spcBef>
                <a:spcPct val="0"/>
              </a:spcBef>
              <a:spcAft>
                <a:spcPct val="0"/>
              </a:spcAft>
            </a:pPr>
            <a:r>
              <a:rPr lang="el-GR" sz="4800" b="1" kern="0" dirty="0" smtClean="0">
                <a:solidFill>
                  <a:srgbClr val="434445"/>
                </a:solidFill>
              </a:rPr>
              <a:t>Τεχνική Βοήθεια για την Ανάπτυξη Έργων</a:t>
            </a:r>
            <a:endParaRPr lang="de-AT" sz="4800" b="1" kern="0" dirty="0">
              <a:solidFill>
                <a:srgbClr val="434445"/>
              </a:solidFill>
            </a:endParaRPr>
          </a:p>
        </p:txBody>
      </p:sp>
    </p:spTree>
    <p:extLst>
      <p:ext uri="{BB962C8B-B14F-4D97-AF65-F5344CB8AC3E}">
        <p14:creationId xmlns:p14="http://schemas.microsoft.com/office/powerpoint/2010/main" val="1060751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Focus - Light Version">
      <a:dk1>
        <a:srgbClr val="737572"/>
      </a:dk1>
      <a:lt1>
        <a:sysClr val="window" lastClr="FFFFFF"/>
      </a:lt1>
      <a:dk2>
        <a:srgbClr val="445469"/>
      </a:dk2>
      <a:lt2>
        <a:srgbClr val="FFFFFF"/>
      </a:lt2>
      <a:accent1>
        <a:srgbClr val="5AB4FA"/>
      </a:accent1>
      <a:accent2>
        <a:srgbClr val="BDD645"/>
      </a:accent2>
      <a:accent3>
        <a:srgbClr val="FAB323"/>
      </a:accent3>
      <a:accent4>
        <a:srgbClr val="E5423B"/>
      </a:accent4>
      <a:accent5>
        <a:srgbClr val="7C76D4"/>
      </a:accent5>
      <a:accent6>
        <a:srgbClr val="A1A1A1"/>
      </a:accent6>
      <a:hlink>
        <a:srgbClr val="1E9272"/>
      </a:hlink>
      <a:folHlink>
        <a:srgbClr val="AC2624"/>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ank">
  <a:themeElements>
    <a:clrScheme name="EASME-PPT-Theme">
      <a:dk1>
        <a:srgbClr val="434445"/>
      </a:dk1>
      <a:lt1>
        <a:srgbClr val="F2F2F2"/>
      </a:lt1>
      <a:dk2>
        <a:srgbClr val="0B6192"/>
      </a:dk2>
      <a:lt2>
        <a:srgbClr val="FFFFFF"/>
      </a:lt2>
      <a:accent1>
        <a:srgbClr val="434544"/>
      </a:accent1>
      <a:accent2>
        <a:srgbClr val="EB775B"/>
      </a:accent2>
      <a:accent3>
        <a:srgbClr val="F8B334"/>
      </a:accent3>
      <a:accent4>
        <a:srgbClr val="97BF0D"/>
      </a:accent4>
      <a:accent5>
        <a:srgbClr val="4DB9C7"/>
      </a:accent5>
      <a:accent6>
        <a:srgbClr val="F2F2F2"/>
      </a:accent6>
      <a:hlink>
        <a:srgbClr val="3AAEF0"/>
      </a:hlink>
      <a:folHlink>
        <a:srgbClr val="434544"/>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EASME-PPT-Theme">
      <a:dk1>
        <a:srgbClr val="434445"/>
      </a:dk1>
      <a:lt1>
        <a:srgbClr val="F2F2F2"/>
      </a:lt1>
      <a:dk2>
        <a:srgbClr val="0B6192"/>
      </a:dk2>
      <a:lt2>
        <a:srgbClr val="FFFFFF"/>
      </a:lt2>
      <a:accent1>
        <a:srgbClr val="434544"/>
      </a:accent1>
      <a:accent2>
        <a:srgbClr val="EB775B"/>
      </a:accent2>
      <a:accent3>
        <a:srgbClr val="F8B334"/>
      </a:accent3>
      <a:accent4>
        <a:srgbClr val="97BF0D"/>
      </a:accent4>
      <a:accent5>
        <a:srgbClr val="4DB9C7"/>
      </a:accent5>
      <a:accent6>
        <a:srgbClr val="F2F2F2"/>
      </a:accent6>
      <a:hlink>
        <a:srgbClr val="3AAEF0"/>
      </a:hlink>
      <a:folHlink>
        <a:srgbClr val="434544"/>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23563</TotalTime>
  <Words>1406</Words>
  <Application>Microsoft Macintosh PowerPoint</Application>
  <PresentationFormat>Custom</PresentationFormat>
  <Paragraphs>134</Paragraphs>
  <Slides>12</Slides>
  <Notes>4</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12</vt:i4>
      </vt:variant>
    </vt:vector>
  </HeadingPairs>
  <TitlesOfParts>
    <vt:vector size="26" baseType="lpstr">
      <vt:lpstr>Calibri Light</vt:lpstr>
      <vt:lpstr>Gill Sans</vt:lpstr>
      <vt:lpstr>Helvetica Neue Light</vt:lpstr>
      <vt:lpstr>Lato Bold</vt:lpstr>
      <vt:lpstr>Lato Light</vt:lpstr>
      <vt:lpstr>Raleway Light</vt:lpstr>
      <vt:lpstr>Roboto Light</vt:lpstr>
      <vt:lpstr>Source Sans Pro</vt:lpstr>
      <vt:lpstr>Verdana</vt:lpstr>
      <vt:lpstr>Wingdings</vt:lpstr>
      <vt:lpstr>Arial</vt:lpstr>
      <vt:lpstr>Default Theme</vt:lpstr>
      <vt:lpstr>1_blank</vt:lpstr>
      <vt:lpstr>2_blank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Manager/>
  <Company/>
  <LinksUpToDate>false</LinksUpToDate>
  <SharedDoc>false</SharedDoc>
  <HyperlinkBase/>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Jetfabrik</dc:creator>
  <cp:keywords/>
  <dc:description/>
  <cp:lastModifiedBy>Yiannis Vatopoulos</cp:lastModifiedBy>
  <cp:revision>3612</cp:revision>
  <cp:lastPrinted>2017-02-17T11:52:57Z</cp:lastPrinted>
  <dcterms:created xsi:type="dcterms:W3CDTF">2014-11-12T21:47:38Z</dcterms:created>
  <dcterms:modified xsi:type="dcterms:W3CDTF">2017-02-17T12:16:36Z</dcterms:modified>
  <cp:category/>
</cp:coreProperties>
</file>